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Arimo Bold" charset="1" panose="020B0704020202020204"/>
      <p:regular r:id="rId45"/>
    </p:embeddedFont>
    <p:embeddedFont>
      <p:font typeface="Roboto" charset="1" panose="02000000000000000000"/>
      <p:regular r:id="rId46"/>
    </p:embeddedFont>
    <p:embeddedFont>
      <p:font typeface="Roboto Bold" charset="1" panose="02000000000000000000"/>
      <p:regular r:id="rId47"/>
    </p:embeddedFont>
    <p:embeddedFont>
      <p:font typeface="Arimo" charset="1" panose="020B0604020202020204"/>
      <p:regular r:id="rId49"/>
    </p:embeddedFont>
    <p:embeddedFont>
      <p:font typeface="Heebo" charset="1" panose="00000500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notesSlides/notesSlide2.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slides/slide1.xml" Type="http://schemas.openxmlformats.org/officeDocument/2006/relationships/slide"/><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notesSlides/notesSlide20.xml" Type="http://schemas.openxmlformats.org/officeDocument/2006/relationships/notesSlide"/><Relationship Id="rId68" Target="notesSlides/notesSlide21.xml" Type="http://schemas.openxmlformats.org/officeDocument/2006/relationships/notesSlide"/><Relationship Id="rId69" Target="notesSlides/notesSlide22.xml" Type="http://schemas.openxmlformats.org/officeDocument/2006/relationships/notesSlide"/><Relationship Id="rId7" Target="slides/slide2.xml" Type="http://schemas.openxmlformats.org/officeDocument/2006/relationships/slide"/><Relationship Id="rId70" Target="notesSlides/notesSlide23.xml" Type="http://schemas.openxmlformats.org/officeDocument/2006/relationships/notesSlide"/><Relationship Id="rId71" Target="notesSlides/notesSlide24.xml" Type="http://schemas.openxmlformats.org/officeDocument/2006/relationships/notesSlide"/><Relationship Id="rId72" Target="notesSlides/notesSlide25.xml" Type="http://schemas.openxmlformats.org/officeDocument/2006/relationships/notesSlide"/><Relationship Id="rId73" Target="notesSlides/notesSlide26.xml" Type="http://schemas.openxmlformats.org/officeDocument/2006/relationships/notesSlide"/><Relationship Id="rId74" Target="notesSlides/notesSlide27.xml" Type="http://schemas.openxmlformats.org/officeDocument/2006/relationships/notesSlide"/><Relationship Id="rId75" Target="notesSlides/notesSlide28.xml" Type="http://schemas.openxmlformats.org/officeDocument/2006/relationships/notesSlide"/><Relationship Id="rId76" Target="notesSlides/notesSlide29.xml" Type="http://schemas.openxmlformats.org/officeDocument/2006/relationships/notesSlide"/><Relationship Id="rId77" Target="fonts/font77.fntdata" Type="http://schemas.openxmlformats.org/officeDocument/2006/relationships/font"/><Relationship Id="rId78" Target="notesSlides/notesSlide30.xml" Type="http://schemas.openxmlformats.org/officeDocument/2006/relationships/notesSlide"/><Relationship Id="rId79" Target="notesSlides/notesSlide31.xml" Type="http://schemas.openxmlformats.org/officeDocument/2006/relationships/notesSlide"/><Relationship Id="rId8" Target="slides/slide3.xml" Type="http://schemas.openxmlformats.org/officeDocument/2006/relationships/slide"/><Relationship Id="rId80" Target="notesSlides/notesSlide32.xml" Type="http://schemas.openxmlformats.org/officeDocument/2006/relationships/notesSlide"/><Relationship Id="rId81" Target="notesSlides/notesSlide33.xml" Type="http://schemas.openxmlformats.org/officeDocument/2006/relationships/notesSlide"/><Relationship Id="rId82" Target="notesSlides/notesSlide34.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 Id="rId6"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 Id="rId6"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3.jpeg" Type="http://schemas.openxmlformats.org/officeDocument/2006/relationships/image"/><Relationship Id="rId7" Target="../media/image3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35834" y="-35119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7506400"/>
            <a:ext cx="1856675" cy="1856675"/>
          </a:xfrm>
          <a:custGeom>
            <a:avLst/>
            <a:gdLst/>
            <a:ahLst/>
            <a:cxnLst/>
            <a:rect r="r" b="b" t="t" l="l"/>
            <a:pathLst>
              <a:path h="1856675" w="1856675">
                <a:moveTo>
                  <a:pt x="0" y="0"/>
                </a:moveTo>
                <a:lnTo>
                  <a:pt x="1856675" y="0"/>
                </a:lnTo>
                <a:lnTo>
                  <a:pt x="1856675" y="1856675"/>
                </a:lnTo>
                <a:lnTo>
                  <a:pt x="0" y="1856675"/>
                </a:lnTo>
                <a:lnTo>
                  <a:pt x="0" y="0"/>
                </a:lnTo>
                <a:close/>
              </a:path>
            </a:pathLst>
          </a:custGeom>
          <a:blipFill>
            <a:blip r:embed="rId6"/>
            <a:stretch>
              <a:fillRect l="0" t="0" r="0" b="0"/>
            </a:stretch>
          </a:blipFill>
        </p:spPr>
      </p:sp>
      <p:sp>
        <p:nvSpPr>
          <p:cNvPr name="TextBox 5" id="5"/>
          <p:cNvSpPr txBox="true"/>
          <p:nvPr/>
        </p:nvSpPr>
        <p:spPr>
          <a:xfrm rot="0">
            <a:off x="2885375" y="2396821"/>
            <a:ext cx="13082571" cy="2746629"/>
          </a:xfrm>
          <a:prstGeom prst="rect">
            <a:avLst/>
          </a:prstGeom>
        </p:spPr>
        <p:txBody>
          <a:bodyPr anchor="t" rtlCol="false" tIns="0" lIns="0" bIns="0" rIns="0">
            <a:spAutoFit/>
          </a:bodyPr>
          <a:lstStyle/>
          <a:p>
            <a:pPr algn="ctr">
              <a:lnSpc>
                <a:spcPts val="7007"/>
              </a:lnSpc>
            </a:pPr>
            <a:r>
              <a:rPr lang="en-US" b="true" sz="7299">
                <a:solidFill>
                  <a:srgbClr val="213B55"/>
                </a:solidFill>
                <a:latin typeface="Arimo Bold"/>
                <a:ea typeface="Arimo Bold"/>
                <a:cs typeface="Arimo Bold"/>
                <a:sym typeface="Arimo Bold"/>
              </a:rPr>
              <a:t>MLTSDC: Multi Level Transformer Based Sugarcane Disease Classifier</a:t>
            </a:r>
          </a:p>
        </p:txBody>
      </p:sp>
      <p:sp>
        <p:nvSpPr>
          <p:cNvPr name="TextBox 6" id="6"/>
          <p:cNvSpPr txBox="true"/>
          <p:nvPr/>
        </p:nvSpPr>
        <p:spPr>
          <a:xfrm rot="0">
            <a:off x="2885375" y="5448300"/>
            <a:ext cx="12517350" cy="3914775"/>
          </a:xfrm>
          <a:prstGeom prst="rect">
            <a:avLst/>
          </a:prstGeom>
        </p:spPr>
        <p:txBody>
          <a:bodyPr anchor="t" rtlCol="false" tIns="0" lIns="0" bIns="0" rIns="0">
            <a:spAutoFit/>
          </a:bodyPr>
          <a:lstStyle/>
          <a:p>
            <a:pPr algn="ctr">
              <a:lnSpc>
                <a:spcPts val="3119"/>
              </a:lnSpc>
            </a:pPr>
            <a:r>
              <a:rPr lang="en-US" sz="2599">
                <a:solidFill>
                  <a:srgbClr val="191919"/>
                </a:solidFill>
                <a:latin typeface="Roboto"/>
                <a:ea typeface="Roboto"/>
                <a:cs typeface="Roboto"/>
                <a:sym typeface="Roboto"/>
              </a:rPr>
              <a:t>Presented By:</a:t>
            </a:r>
          </a:p>
          <a:p>
            <a:pPr algn="ctr">
              <a:lnSpc>
                <a:spcPts val="3119"/>
              </a:lnSpc>
            </a:pPr>
            <a:r>
              <a:rPr lang="en-US" sz="2599" b="true">
                <a:solidFill>
                  <a:srgbClr val="0E2A47"/>
                </a:solidFill>
                <a:latin typeface="Roboto Bold"/>
                <a:ea typeface="Roboto Bold"/>
                <a:cs typeface="Roboto Bold"/>
                <a:sym typeface="Roboto Bold"/>
              </a:rPr>
              <a:t>Harsh Nandan Verma (2106216)</a:t>
            </a:r>
          </a:p>
          <a:p>
            <a:pPr algn="ctr">
              <a:lnSpc>
                <a:spcPts val="3119"/>
              </a:lnSpc>
            </a:pPr>
            <a:r>
              <a:rPr lang="en-US" sz="2599" b="true">
                <a:solidFill>
                  <a:srgbClr val="0E2A47"/>
                </a:solidFill>
                <a:latin typeface="Roboto Bold"/>
                <a:ea typeface="Roboto Bold"/>
                <a:cs typeface="Roboto Bold"/>
                <a:sym typeface="Roboto Bold"/>
              </a:rPr>
              <a:t>Shivam (2106217)</a:t>
            </a:r>
          </a:p>
          <a:p>
            <a:pPr algn="ctr">
              <a:lnSpc>
                <a:spcPts val="3119"/>
              </a:lnSpc>
            </a:pPr>
            <a:r>
              <a:rPr lang="en-US" sz="2599" b="true">
                <a:solidFill>
                  <a:srgbClr val="0E2A47"/>
                </a:solidFill>
                <a:latin typeface="Roboto Bold"/>
                <a:ea typeface="Roboto Bold"/>
                <a:cs typeface="Roboto Bold"/>
                <a:sym typeface="Roboto Bold"/>
              </a:rPr>
              <a:t>Rohan Kumar Choudhary (2106225)</a:t>
            </a:r>
          </a:p>
          <a:p>
            <a:pPr algn="ctr">
              <a:lnSpc>
                <a:spcPts val="3119"/>
              </a:lnSpc>
            </a:pPr>
          </a:p>
          <a:p>
            <a:pPr algn="ctr">
              <a:lnSpc>
                <a:spcPts val="3119"/>
              </a:lnSpc>
            </a:pPr>
            <a:r>
              <a:rPr lang="en-US" sz="2599">
                <a:solidFill>
                  <a:srgbClr val="191919"/>
                </a:solidFill>
                <a:latin typeface="Roboto"/>
                <a:ea typeface="Roboto"/>
                <a:cs typeface="Roboto"/>
                <a:sym typeface="Roboto"/>
              </a:rPr>
              <a:t>Under the Supervision of</a:t>
            </a:r>
          </a:p>
          <a:p>
            <a:pPr algn="ctr">
              <a:lnSpc>
                <a:spcPts val="3119"/>
              </a:lnSpc>
            </a:pPr>
            <a:r>
              <a:rPr lang="en-US" sz="2599" b="true">
                <a:solidFill>
                  <a:srgbClr val="0E2A47"/>
                </a:solidFill>
                <a:latin typeface="Roboto Bold"/>
                <a:ea typeface="Roboto Bold"/>
                <a:cs typeface="Roboto Bold"/>
                <a:sym typeface="Roboto Bold"/>
              </a:rPr>
              <a:t>Dr. Shyam Singh Rajput</a:t>
            </a:r>
          </a:p>
          <a:p>
            <a:pPr algn="ctr">
              <a:lnSpc>
                <a:spcPts val="3119"/>
              </a:lnSpc>
            </a:pPr>
            <a:r>
              <a:rPr lang="en-US" sz="2599">
                <a:solidFill>
                  <a:srgbClr val="191919"/>
                </a:solidFill>
                <a:latin typeface="Roboto"/>
                <a:ea typeface="Roboto"/>
                <a:cs typeface="Roboto"/>
                <a:sym typeface="Roboto"/>
              </a:rPr>
              <a:t>Assistant Professor</a:t>
            </a:r>
          </a:p>
          <a:p>
            <a:pPr algn="ctr">
              <a:lnSpc>
                <a:spcPts val="3119"/>
              </a:lnSpc>
            </a:pPr>
            <a:r>
              <a:rPr lang="en-US" sz="2599">
                <a:solidFill>
                  <a:srgbClr val="191919"/>
                </a:solidFill>
                <a:latin typeface="Roboto"/>
                <a:ea typeface="Roboto"/>
                <a:cs typeface="Roboto"/>
                <a:sym typeface="Roboto"/>
              </a:rPr>
              <a:t>Department of Computer Science and Engineering</a:t>
            </a:r>
          </a:p>
          <a:p>
            <a:pPr algn="ctr">
              <a:lnSpc>
                <a:spcPts val="3119"/>
              </a:lnSpc>
            </a:pPr>
            <a:r>
              <a:rPr lang="en-US" sz="2599">
                <a:solidFill>
                  <a:srgbClr val="191919"/>
                </a:solidFill>
                <a:latin typeface="Roboto"/>
                <a:ea typeface="Roboto"/>
                <a:cs typeface="Roboto"/>
                <a:sym typeface="Roboto"/>
              </a:rPr>
              <a:t>National Institute of Technology, Patna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5016225"/>
            <a:ext cx="10913855" cy="3704298"/>
          </a:xfrm>
          <a:prstGeom prst="rect">
            <a:avLst/>
          </a:prstGeom>
        </p:spPr>
        <p:txBody>
          <a:bodyPr anchor="t" rtlCol="false" tIns="0" lIns="0" bIns="0" rIns="0">
            <a:spAutoFit/>
          </a:bodyPr>
          <a:lstStyle/>
          <a:p>
            <a:pPr algn="l">
              <a:lnSpc>
                <a:spcPts val="13611"/>
              </a:lnSpc>
            </a:pPr>
            <a:r>
              <a:rPr lang="en-US" sz="16399">
                <a:solidFill>
                  <a:srgbClr val="191919"/>
                </a:solidFill>
                <a:latin typeface="Arimo"/>
                <a:ea typeface="Arimo"/>
                <a:cs typeface="Arimo"/>
                <a:sym typeface="Arimo"/>
              </a:rPr>
              <a:t>Database</a:t>
            </a:r>
          </a:p>
          <a:p>
            <a:pPr algn="l">
              <a:lnSpc>
                <a:spcPts val="13611"/>
              </a:lnSpc>
            </a:pPr>
            <a:r>
              <a:rPr lang="en-US" sz="16399">
                <a:solidFill>
                  <a:srgbClr val="191919"/>
                </a:solidFill>
                <a:latin typeface="Arimo"/>
                <a:ea typeface="Arimo"/>
                <a:cs typeface="Arimo"/>
                <a:sym typeface="Arimo"/>
              </a:rPr>
              <a:t>Description</a:t>
            </a:r>
          </a:p>
        </p:txBody>
      </p:sp>
      <p:sp>
        <p:nvSpPr>
          <p:cNvPr name="TextBox 5" id="5"/>
          <p:cNvSpPr txBox="true"/>
          <p:nvPr/>
        </p:nvSpPr>
        <p:spPr>
          <a:xfrm rot="0">
            <a:off x="2864284" y="2514600"/>
            <a:ext cx="2471251" cy="2552700"/>
          </a:xfrm>
          <a:prstGeom prst="rect">
            <a:avLst/>
          </a:prstGeom>
        </p:spPr>
        <p:txBody>
          <a:bodyPr anchor="t" rtlCol="false" tIns="0" lIns="0" bIns="0" rIns="0">
            <a:spAutoFit/>
          </a:bodyPr>
          <a:lstStyle/>
          <a:p>
            <a:pPr algn="l">
              <a:lnSpc>
                <a:spcPts val="19680"/>
              </a:lnSpc>
            </a:pPr>
            <a:r>
              <a:rPr lang="en-US" sz="16400">
                <a:solidFill>
                  <a:srgbClr val="191919"/>
                </a:solidFill>
                <a:latin typeface="Arimo"/>
                <a:ea typeface="Arimo"/>
                <a:cs typeface="Arimo"/>
                <a:sym typeface="Arimo"/>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00884" y="55210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28987" y="5250876"/>
            <a:ext cx="10430026" cy="4680474"/>
          </a:xfrm>
          <a:custGeom>
            <a:avLst/>
            <a:gdLst/>
            <a:ahLst/>
            <a:cxnLst/>
            <a:rect r="r" b="b" t="t" l="l"/>
            <a:pathLst>
              <a:path h="4680474" w="10430026">
                <a:moveTo>
                  <a:pt x="0" y="0"/>
                </a:moveTo>
                <a:lnTo>
                  <a:pt x="10430026" y="0"/>
                </a:lnTo>
                <a:lnTo>
                  <a:pt x="10430026" y="4680474"/>
                </a:lnTo>
                <a:lnTo>
                  <a:pt x="0" y="4680474"/>
                </a:lnTo>
                <a:lnTo>
                  <a:pt x="0" y="0"/>
                </a:lnTo>
                <a:close/>
              </a:path>
            </a:pathLst>
          </a:custGeom>
          <a:blipFill>
            <a:blip r:embed="rId6"/>
            <a:stretch>
              <a:fillRect l="0" t="0" r="0" b="0"/>
            </a:stretch>
          </a:blipFill>
        </p:spPr>
      </p:sp>
      <p:sp>
        <p:nvSpPr>
          <p:cNvPr name="TextBox 5" id="5"/>
          <p:cNvSpPr txBox="true"/>
          <p:nvPr/>
        </p:nvSpPr>
        <p:spPr>
          <a:xfrm rot="0">
            <a:off x="1028700" y="707539"/>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Database Description</a:t>
            </a:r>
          </a:p>
        </p:txBody>
      </p:sp>
      <p:sp>
        <p:nvSpPr>
          <p:cNvPr name="TextBox 6" id="6"/>
          <p:cNvSpPr txBox="true"/>
          <p:nvPr/>
        </p:nvSpPr>
        <p:spPr>
          <a:xfrm rot="0">
            <a:off x="1372463" y="2052236"/>
            <a:ext cx="15225150" cy="341947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The model is designed for the farmers to be utilized in the fields, and the farmers won't be able to provide the image of a leaf in a scientifically controlled environment. Hence it becomes important for our model to be capable of handling the background noise in the image. </a:t>
            </a:r>
          </a:p>
          <a:p>
            <a:pPr algn="l">
              <a:lnSpc>
                <a:spcPts val="2879"/>
              </a:lnSpc>
            </a:pPr>
          </a:p>
          <a:p>
            <a:pPr algn="l">
              <a:lnSpc>
                <a:spcPts val="2879"/>
              </a:lnSpc>
            </a:pPr>
            <a:r>
              <a:rPr lang="en-US" sz="2400">
                <a:solidFill>
                  <a:srgbClr val="191919"/>
                </a:solidFill>
                <a:latin typeface="Roboto"/>
                <a:ea typeface="Roboto"/>
                <a:cs typeface="Roboto"/>
                <a:sym typeface="Roboto"/>
              </a:rPr>
              <a:t>We have taken noisy leaf images of sugarcane crop from publicly available Kaggle dataset[ref], which has overall 2521 images across various classes. It contains healthy and unhealthy classes, where unhealthy class includes diseases from 4 classes namely Mosaic, Red Rot, Rust and Yellow. The dataset thus formed on lowest level has 5 classes.</a:t>
            </a:r>
          </a:p>
          <a:p>
            <a:pPr algn="l">
              <a:lnSpc>
                <a:spcPts val="40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5016225"/>
            <a:ext cx="11279256" cy="3704298"/>
          </a:xfrm>
          <a:prstGeom prst="rect">
            <a:avLst/>
          </a:prstGeom>
        </p:spPr>
        <p:txBody>
          <a:bodyPr anchor="t" rtlCol="false" tIns="0" lIns="0" bIns="0" rIns="0">
            <a:spAutoFit/>
          </a:bodyPr>
          <a:lstStyle/>
          <a:p>
            <a:pPr algn="l">
              <a:lnSpc>
                <a:spcPts val="13611"/>
              </a:lnSpc>
            </a:pPr>
            <a:r>
              <a:rPr lang="en-US" sz="16399">
                <a:solidFill>
                  <a:srgbClr val="191919"/>
                </a:solidFill>
                <a:latin typeface="Arimo"/>
                <a:ea typeface="Arimo"/>
                <a:cs typeface="Arimo"/>
                <a:sym typeface="Arimo"/>
              </a:rPr>
              <a:t>Model</a:t>
            </a:r>
          </a:p>
          <a:p>
            <a:pPr algn="l">
              <a:lnSpc>
                <a:spcPts val="13611"/>
              </a:lnSpc>
            </a:pPr>
            <a:r>
              <a:rPr lang="en-US" sz="16399">
                <a:solidFill>
                  <a:srgbClr val="191919"/>
                </a:solidFill>
                <a:latin typeface="Arimo"/>
                <a:ea typeface="Arimo"/>
                <a:cs typeface="Arimo"/>
                <a:sym typeface="Arimo"/>
              </a:rPr>
              <a:t>Architecture</a:t>
            </a:r>
          </a:p>
        </p:txBody>
      </p:sp>
      <p:sp>
        <p:nvSpPr>
          <p:cNvPr name="TextBox 5" id="5"/>
          <p:cNvSpPr txBox="true"/>
          <p:nvPr/>
        </p:nvSpPr>
        <p:spPr>
          <a:xfrm rot="0">
            <a:off x="2864284" y="2514600"/>
            <a:ext cx="2471251" cy="2552700"/>
          </a:xfrm>
          <a:prstGeom prst="rect">
            <a:avLst/>
          </a:prstGeom>
        </p:spPr>
        <p:txBody>
          <a:bodyPr anchor="t" rtlCol="false" tIns="0" lIns="0" bIns="0" rIns="0">
            <a:spAutoFit/>
          </a:bodyPr>
          <a:lstStyle/>
          <a:p>
            <a:pPr algn="l">
              <a:lnSpc>
                <a:spcPts val="19680"/>
              </a:lnSpc>
            </a:pPr>
            <a:r>
              <a:rPr lang="en-US" sz="16400">
                <a:solidFill>
                  <a:srgbClr val="191919"/>
                </a:solidFill>
                <a:latin typeface="Arimo"/>
                <a:ea typeface="Arimo"/>
                <a:cs typeface="Arimo"/>
                <a:sym typeface="Arimo"/>
              </a:rPr>
              <a:t>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94684" y="-55270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1425" y="1996359"/>
            <a:ext cx="14863912" cy="7934991"/>
          </a:xfrm>
          <a:custGeom>
            <a:avLst/>
            <a:gdLst/>
            <a:ahLst/>
            <a:cxnLst/>
            <a:rect r="r" b="b" t="t" l="l"/>
            <a:pathLst>
              <a:path h="7934991" w="14863912">
                <a:moveTo>
                  <a:pt x="0" y="0"/>
                </a:moveTo>
                <a:lnTo>
                  <a:pt x="14863912" y="0"/>
                </a:lnTo>
                <a:lnTo>
                  <a:pt x="14863912" y="7934991"/>
                </a:lnTo>
                <a:lnTo>
                  <a:pt x="0" y="7934991"/>
                </a:lnTo>
                <a:lnTo>
                  <a:pt x="0" y="0"/>
                </a:lnTo>
                <a:close/>
              </a:path>
            </a:pathLst>
          </a:custGeom>
          <a:blipFill>
            <a:blip r:embed="rId6"/>
            <a:stretch>
              <a:fillRect l="-963" t="0" r="0" b="0"/>
            </a:stretch>
          </a:blipFill>
        </p:spPr>
      </p:sp>
      <p:sp>
        <p:nvSpPr>
          <p:cNvPr name="TextBox 5" id="5"/>
          <p:cNvSpPr txBox="true"/>
          <p:nvPr/>
        </p:nvSpPr>
        <p:spPr>
          <a:xfrm rot="0">
            <a:off x="1531425" y="73618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Overview of Our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94684" y="-55270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689952"/>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Architecture of the Model</a:t>
            </a:r>
          </a:p>
        </p:txBody>
      </p:sp>
      <p:sp>
        <p:nvSpPr>
          <p:cNvPr name="Freeform 5" id="5"/>
          <p:cNvSpPr/>
          <p:nvPr/>
        </p:nvSpPr>
        <p:spPr>
          <a:xfrm flipH="false" flipV="false" rot="0">
            <a:off x="891122" y="2632927"/>
            <a:ext cx="16505855" cy="6723915"/>
          </a:xfrm>
          <a:custGeom>
            <a:avLst/>
            <a:gdLst/>
            <a:ahLst/>
            <a:cxnLst/>
            <a:rect r="r" b="b" t="t" l="l"/>
            <a:pathLst>
              <a:path h="6723915" w="16505855">
                <a:moveTo>
                  <a:pt x="0" y="0"/>
                </a:moveTo>
                <a:lnTo>
                  <a:pt x="16505856" y="0"/>
                </a:lnTo>
                <a:lnTo>
                  <a:pt x="16505856" y="6723915"/>
                </a:lnTo>
                <a:lnTo>
                  <a:pt x="0" y="6723915"/>
                </a:lnTo>
                <a:lnTo>
                  <a:pt x="0" y="0"/>
                </a:lnTo>
                <a:close/>
              </a:path>
            </a:pathLst>
          </a:custGeom>
          <a:blipFill>
            <a:blip r:embed="rId6"/>
            <a:stretch>
              <a:fillRect l="-690" t="0" r="-69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94684" y="-55270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969" y="2550639"/>
            <a:ext cx="15788866" cy="5993677"/>
          </a:xfrm>
          <a:custGeom>
            <a:avLst/>
            <a:gdLst/>
            <a:ahLst/>
            <a:cxnLst/>
            <a:rect r="r" b="b" t="t" l="l"/>
            <a:pathLst>
              <a:path h="5993677" w="15788866">
                <a:moveTo>
                  <a:pt x="0" y="0"/>
                </a:moveTo>
                <a:lnTo>
                  <a:pt x="15788866" y="0"/>
                </a:lnTo>
                <a:lnTo>
                  <a:pt x="15788866" y="5993677"/>
                </a:lnTo>
                <a:lnTo>
                  <a:pt x="0" y="5993677"/>
                </a:lnTo>
                <a:lnTo>
                  <a:pt x="0" y="0"/>
                </a:lnTo>
                <a:close/>
              </a:path>
            </a:pathLst>
          </a:custGeom>
          <a:blipFill>
            <a:blip r:embed="rId6"/>
            <a:stretch>
              <a:fillRect l="0" t="-13523" r="-10065" b="-13523"/>
            </a:stretch>
          </a:blipFill>
        </p:spPr>
      </p:sp>
      <p:sp>
        <p:nvSpPr>
          <p:cNvPr name="TextBox 5" id="5"/>
          <p:cNvSpPr txBox="true"/>
          <p:nvPr/>
        </p:nvSpPr>
        <p:spPr>
          <a:xfrm rot="0">
            <a:off x="1531475" y="1000125"/>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Transformer Block of the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1721" y="1977545"/>
            <a:ext cx="15993559" cy="6977190"/>
          </a:xfrm>
          <a:custGeom>
            <a:avLst/>
            <a:gdLst/>
            <a:ahLst/>
            <a:cxnLst/>
            <a:rect r="r" b="b" t="t" l="l"/>
            <a:pathLst>
              <a:path h="6977190" w="15993559">
                <a:moveTo>
                  <a:pt x="0" y="0"/>
                </a:moveTo>
                <a:lnTo>
                  <a:pt x="15993558" y="0"/>
                </a:lnTo>
                <a:lnTo>
                  <a:pt x="15993558" y="6977190"/>
                </a:lnTo>
                <a:lnTo>
                  <a:pt x="0" y="6977190"/>
                </a:lnTo>
                <a:lnTo>
                  <a:pt x="0" y="0"/>
                </a:lnTo>
                <a:close/>
              </a:path>
            </a:pathLst>
          </a:custGeom>
          <a:blipFill>
            <a:blip r:embed="rId6"/>
            <a:stretch>
              <a:fillRect l="0" t="0" r="0" b="0"/>
            </a:stretch>
          </a:blipFill>
        </p:spPr>
      </p:sp>
      <p:sp>
        <p:nvSpPr>
          <p:cNvPr name="TextBox 5" id="5"/>
          <p:cNvSpPr txBox="true"/>
          <p:nvPr/>
        </p:nvSpPr>
        <p:spPr>
          <a:xfrm rot="0">
            <a:off x="1946492" y="869047"/>
            <a:ext cx="14395016" cy="923925"/>
          </a:xfrm>
          <a:prstGeom prst="rect">
            <a:avLst/>
          </a:prstGeom>
        </p:spPr>
        <p:txBody>
          <a:bodyPr anchor="t" rtlCol="false" tIns="0" lIns="0" bIns="0" rIns="0">
            <a:spAutoFit/>
          </a:bodyPr>
          <a:lstStyle/>
          <a:p>
            <a:pPr algn="l">
              <a:lnSpc>
                <a:spcPts val="6225"/>
              </a:lnSpc>
            </a:pPr>
            <a:r>
              <a:rPr lang="en-US" sz="7500">
                <a:solidFill>
                  <a:srgbClr val="191919"/>
                </a:solidFill>
                <a:latin typeface="Arimo"/>
                <a:ea typeface="Arimo"/>
                <a:cs typeface="Arimo"/>
                <a:sym typeface="Arimo"/>
              </a:rPr>
              <a:t>Flow of Information</a:t>
            </a:r>
          </a:p>
        </p:txBody>
      </p:sp>
      <p:sp>
        <p:nvSpPr>
          <p:cNvPr name="TextBox 6" id="6"/>
          <p:cNvSpPr txBox="true"/>
          <p:nvPr/>
        </p:nvSpPr>
        <p:spPr>
          <a:xfrm rot="0">
            <a:off x="393033" y="602347"/>
            <a:ext cx="2471251" cy="1190625"/>
          </a:xfrm>
          <a:prstGeom prst="rect">
            <a:avLst/>
          </a:prstGeom>
        </p:spPr>
        <p:txBody>
          <a:bodyPr anchor="t" rtlCol="false" tIns="0" lIns="0" bIns="0" rIns="0">
            <a:spAutoFit/>
          </a:bodyPr>
          <a:lstStyle/>
          <a:p>
            <a:pPr algn="l">
              <a:lnSpc>
                <a:spcPts val="9000"/>
              </a:lnSpc>
            </a:pPr>
            <a:r>
              <a:rPr lang="en-US" sz="7500">
                <a:solidFill>
                  <a:srgbClr val="191919"/>
                </a:solidFill>
                <a:latin typeface="Arimo"/>
                <a:ea typeface="Arimo"/>
                <a:cs typeface="Arimo"/>
                <a:sym typeface="Arimo"/>
              </a:rPr>
              <a:t>06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60555" y="2053452"/>
            <a:ext cx="1624153" cy="2719512"/>
          </a:xfrm>
          <a:custGeom>
            <a:avLst/>
            <a:gdLst/>
            <a:ahLst/>
            <a:cxnLst/>
            <a:rect r="r" b="b" t="t" l="l"/>
            <a:pathLst>
              <a:path h="2719512" w="1624153">
                <a:moveTo>
                  <a:pt x="0" y="0"/>
                </a:moveTo>
                <a:lnTo>
                  <a:pt x="1624152" y="0"/>
                </a:lnTo>
                <a:lnTo>
                  <a:pt x="1624152" y="2719512"/>
                </a:lnTo>
                <a:lnTo>
                  <a:pt x="0" y="2719512"/>
                </a:lnTo>
                <a:lnTo>
                  <a:pt x="0" y="0"/>
                </a:lnTo>
                <a:close/>
              </a:path>
            </a:pathLst>
          </a:custGeom>
          <a:blipFill>
            <a:blip r:embed="rId6"/>
            <a:stretch>
              <a:fillRect l="0" t="0" r="0" b="0"/>
            </a:stretch>
          </a:blipFill>
        </p:spPr>
      </p:sp>
      <p:sp>
        <p:nvSpPr>
          <p:cNvPr name="Freeform 5" id="5"/>
          <p:cNvSpPr/>
          <p:nvPr/>
        </p:nvSpPr>
        <p:spPr>
          <a:xfrm flipH="false" flipV="false" rot="0">
            <a:off x="11241297" y="5351197"/>
            <a:ext cx="862669" cy="834436"/>
          </a:xfrm>
          <a:custGeom>
            <a:avLst/>
            <a:gdLst/>
            <a:ahLst/>
            <a:cxnLst/>
            <a:rect r="r" b="b" t="t" l="l"/>
            <a:pathLst>
              <a:path h="834436" w="862669">
                <a:moveTo>
                  <a:pt x="0" y="0"/>
                </a:moveTo>
                <a:lnTo>
                  <a:pt x="862668" y="0"/>
                </a:lnTo>
                <a:lnTo>
                  <a:pt x="862668" y="834436"/>
                </a:lnTo>
                <a:lnTo>
                  <a:pt x="0" y="8344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480666" y="3208207"/>
            <a:ext cx="1094668" cy="205001"/>
          </a:xfrm>
          <a:custGeom>
            <a:avLst/>
            <a:gdLst/>
            <a:ahLst/>
            <a:cxnLst/>
            <a:rect r="r" b="b" t="t" l="l"/>
            <a:pathLst>
              <a:path h="205001" w="1094668">
                <a:moveTo>
                  <a:pt x="0" y="0"/>
                </a:moveTo>
                <a:lnTo>
                  <a:pt x="1094668" y="0"/>
                </a:lnTo>
                <a:lnTo>
                  <a:pt x="1094668" y="205001"/>
                </a:lnTo>
                <a:lnTo>
                  <a:pt x="0" y="2050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8700" y="2281639"/>
            <a:ext cx="6832112" cy="2263137"/>
          </a:xfrm>
          <a:custGeom>
            <a:avLst/>
            <a:gdLst/>
            <a:ahLst/>
            <a:cxnLst/>
            <a:rect r="r" b="b" t="t" l="l"/>
            <a:pathLst>
              <a:path h="2263137" w="6832112">
                <a:moveTo>
                  <a:pt x="0" y="0"/>
                </a:moveTo>
                <a:lnTo>
                  <a:pt x="6832112" y="0"/>
                </a:lnTo>
                <a:lnTo>
                  <a:pt x="6832112" y="2263138"/>
                </a:lnTo>
                <a:lnTo>
                  <a:pt x="0" y="2263138"/>
                </a:lnTo>
                <a:lnTo>
                  <a:pt x="0" y="0"/>
                </a:lnTo>
                <a:close/>
              </a:path>
            </a:pathLst>
          </a:custGeom>
          <a:blipFill>
            <a:blip r:embed="rId11"/>
            <a:stretch>
              <a:fillRect l="0" t="0" r="0" b="0"/>
            </a:stretch>
          </a:blipFill>
        </p:spPr>
      </p:sp>
      <p:sp>
        <p:nvSpPr>
          <p:cNvPr name="Freeform 8" id="8"/>
          <p:cNvSpPr/>
          <p:nvPr/>
        </p:nvSpPr>
        <p:spPr>
          <a:xfrm flipH="false" flipV="false" rot="0">
            <a:off x="8116844" y="6763867"/>
            <a:ext cx="7858580" cy="736742"/>
          </a:xfrm>
          <a:custGeom>
            <a:avLst/>
            <a:gdLst/>
            <a:ahLst/>
            <a:cxnLst/>
            <a:rect r="r" b="b" t="t" l="l"/>
            <a:pathLst>
              <a:path h="736742" w="7858580">
                <a:moveTo>
                  <a:pt x="0" y="0"/>
                </a:moveTo>
                <a:lnTo>
                  <a:pt x="7858580" y="0"/>
                </a:lnTo>
                <a:lnTo>
                  <a:pt x="7858580" y="736741"/>
                </a:lnTo>
                <a:lnTo>
                  <a:pt x="0" y="736741"/>
                </a:lnTo>
                <a:lnTo>
                  <a:pt x="0" y="0"/>
                </a:lnTo>
                <a:close/>
              </a:path>
            </a:pathLst>
          </a:custGeom>
          <a:blipFill>
            <a:blip r:embed="rId12"/>
            <a:stretch>
              <a:fillRect l="0" t="0" r="0" b="0"/>
            </a:stretch>
          </a:blipFill>
        </p:spPr>
      </p:sp>
      <p:sp>
        <p:nvSpPr>
          <p:cNvPr name="TextBox 9" id="9"/>
          <p:cNvSpPr txBox="true"/>
          <p:nvPr/>
        </p:nvSpPr>
        <p:spPr>
          <a:xfrm rot="0">
            <a:off x="2169977" y="846650"/>
            <a:ext cx="14395016" cy="923925"/>
          </a:xfrm>
          <a:prstGeom prst="rect">
            <a:avLst/>
          </a:prstGeom>
        </p:spPr>
        <p:txBody>
          <a:bodyPr anchor="t" rtlCol="false" tIns="0" lIns="0" bIns="0" rIns="0">
            <a:spAutoFit/>
          </a:bodyPr>
          <a:lstStyle/>
          <a:p>
            <a:pPr algn="l">
              <a:lnSpc>
                <a:spcPts val="6225"/>
              </a:lnSpc>
            </a:pPr>
            <a:r>
              <a:rPr lang="en-US" sz="7500">
                <a:solidFill>
                  <a:srgbClr val="191919"/>
                </a:solidFill>
                <a:latin typeface="Arimo"/>
                <a:ea typeface="Arimo"/>
                <a:cs typeface="Arimo"/>
                <a:sym typeface="Arimo"/>
              </a:rPr>
              <a:t>Low Rank Adaptation (LoRA)</a:t>
            </a:r>
          </a:p>
        </p:txBody>
      </p:sp>
      <p:sp>
        <p:nvSpPr>
          <p:cNvPr name="TextBox 10" id="10"/>
          <p:cNvSpPr txBox="true"/>
          <p:nvPr/>
        </p:nvSpPr>
        <p:spPr>
          <a:xfrm rot="0">
            <a:off x="393033" y="579950"/>
            <a:ext cx="2471251" cy="1190625"/>
          </a:xfrm>
          <a:prstGeom prst="rect">
            <a:avLst/>
          </a:prstGeom>
        </p:spPr>
        <p:txBody>
          <a:bodyPr anchor="t" rtlCol="false" tIns="0" lIns="0" bIns="0" rIns="0">
            <a:spAutoFit/>
          </a:bodyPr>
          <a:lstStyle/>
          <a:p>
            <a:pPr algn="l">
              <a:lnSpc>
                <a:spcPts val="9000"/>
              </a:lnSpc>
            </a:pPr>
            <a:r>
              <a:rPr lang="en-US" sz="7500">
                <a:solidFill>
                  <a:srgbClr val="191919"/>
                </a:solidFill>
                <a:latin typeface="Arimo"/>
                <a:ea typeface="Arimo"/>
                <a:cs typeface="Arimo"/>
                <a:sym typeface="Arimo"/>
              </a:rPr>
              <a:t>07</a:t>
            </a:r>
          </a:p>
        </p:txBody>
      </p:sp>
      <p:sp>
        <p:nvSpPr>
          <p:cNvPr name="Freeform 11" id="11"/>
          <p:cNvSpPr/>
          <p:nvPr/>
        </p:nvSpPr>
        <p:spPr>
          <a:xfrm flipH="false" flipV="false" rot="0">
            <a:off x="8480666" y="3758635"/>
            <a:ext cx="1094668" cy="205001"/>
          </a:xfrm>
          <a:custGeom>
            <a:avLst/>
            <a:gdLst/>
            <a:ahLst/>
            <a:cxnLst/>
            <a:rect r="r" b="b" t="t" l="l"/>
            <a:pathLst>
              <a:path h="205001" w="1094668">
                <a:moveTo>
                  <a:pt x="0" y="0"/>
                </a:moveTo>
                <a:lnTo>
                  <a:pt x="1094668" y="0"/>
                </a:lnTo>
                <a:lnTo>
                  <a:pt x="1094668" y="205002"/>
                </a:lnTo>
                <a:lnTo>
                  <a:pt x="0" y="205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63304" y="8108908"/>
            <a:ext cx="14395016" cy="435864"/>
          </a:xfrm>
          <a:prstGeom prst="rect">
            <a:avLst/>
          </a:prstGeom>
        </p:spPr>
        <p:txBody>
          <a:bodyPr anchor="t" rtlCol="false" tIns="0" lIns="0" bIns="0" rIns="0">
            <a:spAutoFit/>
          </a:bodyPr>
          <a:lstStyle/>
          <a:p>
            <a:pPr algn="l">
              <a:lnSpc>
                <a:spcPts val="2988"/>
              </a:lnSpc>
            </a:pPr>
            <a:r>
              <a:rPr lang="en-US" sz="3600">
                <a:solidFill>
                  <a:srgbClr val="191919"/>
                </a:solidFill>
                <a:latin typeface="Arimo"/>
                <a:ea typeface="Arimo"/>
                <a:cs typeface="Arimo"/>
                <a:sym typeface="Arimo"/>
              </a:rPr>
              <a:t>Space Complexity Improvement: O(N  ) --&gt; O(2N) = O(N)</a:t>
            </a:r>
          </a:p>
        </p:txBody>
      </p:sp>
      <p:sp>
        <p:nvSpPr>
          <p:cNvPr name="TextBox 13" id="13"/>
          <p:cNvSpPr txBox="true"/>
          <p:nvPr/>
        </p:nvSpPr>
        <p:spPr>
          <a:xfrm rot="0">
            <a:off x="8275304" y="7902977"/>
            <a:ext cx="410726" cy="371475"/>
          </a:xfrm>
          <a:prstGeom prst="rect">
            <a:avLst/>
          </a:prstGeom>
        </p:spPr>
        <p:txBody>
          <a:bodyPr anchor="t" rtlCol="false" tIns="0" lIns="0" bIns="0" rIns="0">
            <a:spAutoFit/>
          </a:bodyPr>
          <a:lstStyle/>
          <a:p>
            <a:pPr algn="l">
              <a:lnSpc>
                <a:spcPts val="2879"/>
              </a:lnSpc>
            </a:pPr>
            <a:r>
              <a:rPr lang="en-US" sz="2400">
                <a:solidFill>
                  <a:srgbClr val="191919"/>
                </a:solidFill>
                <a:latin typeface="Arimo"/>
                <a:ea typeface="Arimo"/>
                <a:cs typeface="Arimo"/>
                <a:sym typeface="Arimo"/>
              </a:rPr>
              <a:t>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181459"/>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33651" y="3674017"/>
            <a:ext cx="1624153" cy="2719512"/>
          </a:xfrm>
          <a:custGeom>
            <a:avLst/>
            <a:gdLst/>
            <a:ahLst/>
            <a:cxnLst/>
            <a:rect r="r" b="b" t="t" l="l"/>
            <a:pathLst>
              <a:path h="2719512" w="1624153">
                <a:moveTo>
                  <a:pt x="0" y="0"/>
                </a:moveTo>
                <a:lnTo>
                  <a:pt x="1624153" y="0"/>
                </a:lnTo>
                <a:lnTo>
                  <a:pt x="1624153" y="2719512"/>
                </a:lnTo>
                <a:lnTo>
                  <a:pt x="0" y="2719512"/>
                </a:lnTo>
                <a:lnTo>
                  <a:pt x="0" y="0"/>
                </a:lnTo>
                <a:close/>
              </a:path>
            </a:pathLst>
          </a:custGeom>
          <a:blipFill>
            <a:blip r:embed="rId6"/>
            <a:stretch>
              <a:fillRect l="0" t="0" r="0" b="0"/>
            </a:stretch>
          </a:blipFill>
        </p:spPr>
      </p:sp>
      <p:sp>
        <p:nvSpPr>
          <p:cNvPr name="AutoShape 5" id="5"/>
          <p:cNvSpPr/>
          <p:nvPr/>
        </p:nvSpPr>
        <p:spPr>
          <a:xfrm flipV="true">
            <a:off x="5730221" y="4995674"/>
            <a:ext cx="2273352" cy="1905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8003732" y="3700332"/>
            <a:ext cx="1624153" cy="2628783"/>
          </a:xfrm>
          <a:custGeom>
            <a:avLst/>
            <a:gdLst/>
            <a:ahLst/>
            <a:cxnLst/>
            <a:rect r="r" b="b" t="t" l="l"/>
            <a:pathLst>
              <a:path h="2628783" w="1624153">
                <a:moveTo>
                  <a:pt x="0" y="0"/>
                </a:moveTo>
                <a:lnTo>
                  <a:pt x="1624153" y="0"/>
                </a:lnTo>
                <a:lnTo>
                  <a:pt x="1624153" y="2628783"/>
                </a:lnTo>
                <a:lnTo>
                  <a:pt x="0" y="2628783"/>
                </a:lnTo>
                <a:lnTo>
                  <a:pt x="0" y="0"/>
                </a:lnTo>
                <a:close/>
              </a:path>
            </a:pathLst>
          </a:custGeom>
          <a:blipFill>
            <a:blip r:embed="rId7"/>
            <a:stretch>
              <a:fillRect l="0" t="0" r="0" b="0"/>
            </a:stretch>
          </a:blipFill>
        </p:spPr>
      </p:sp>
      <p:sp>
        <p:nvSpPr>
          <p:cNvPr name="AutoShape 7" id="7"/>
          <p:cNvSpPr/>
          <p:nvPr/>
        </p:nvSpPr>
        <p:spPr>
          <a:xfrm>
            <a:off x="9695292" y="5033773"/>
            <a:ext cx="2350688" cy="19050"/>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12046134" y="3686227"/>
            <a:ext cx="1105956" cy="2656993"/>
          </a:xfrm>
          <a:custGeom>
            <a:avLst/>
            <a:gdLst/>
            <a:ahLst/>
            <a:cxnLst/>
            <a:rect r="r" b="b" t="t" l="l"/>
            <a:pathLst>
              <a:path h="2656993" w="1105956">
                <a:moveTo>
                  <a:pt x="0" y="0"/>
                </a:moveTo>
                <a:lnTo>
                  <a:pt x="1105956" y="0"/>
                </a:lnTo>
                <a:lnTo>
                  <a:pt x="1105956" y="2656993"/>
                </a:lnTo>
                <a:lnTo>
                  <a:pt x="0" y="2656993"/>
                </a:lnTo>
                <a:lnTo>
                  <a:pt x="0" y="0"/>
                </a:lnTo>
                <a:close/>
              </a:path>
            </a:pathLst>
          </a:custGeom>
          <a:blipFill>
            <a:blip r:embed="rId8"/>
            <a:stretch>
              <a:fillRect l="0" t="0" r="0" b="0"/>
            </a:stretch>
          </a:blipFill>
        </p:spPr>
      </p:sp>
      <p:sp>
        <p:nvSpPr>
          <p:cNvPr name="TextBox 9" id="9"/>
          <p:cNvSpPr txBox="true"/>
          <p:nvPr/>
        </p:nvSpPr>
        <p:spPr>
          <a:xfrm rot="0">
            <a:off x="2169977" y="818075"/>
            <a:ext cx="14395016" cy="720090"/>
          </a:xfrm>
          <a:prstGeom prst="rect">
            <a:avLst/>
          </a:prstGeom>
        </p:spPr>
        <p:txBody>
          <a:bodyPr anchor="t" rtlCol="false" tIns="0" lIns="0" bIns="0" rIns="0">
            <a:spAutoFit/>
          </a:bodyPr>
          <a:lstStyle/>
          <a:p>
            <a:pPr algn="l">
              <a:lnSpc>
                <a:spcPts val="4980"/>
              </a:lnSpc>
            </a:pPr>
            <a:r>
              <a:rPr lang="en-US" sz="6000">
                <a:solidFill>
                  <a:srgbClr val="191919"/>
                </a:solidFill>
                <a:latin typeface="Arimo"/>
                <a:ea typeface="Arimo"/>
                <a:cs typeface="Arimo"/>
                <a:sym typeface="Arimo"/>
              </a:rPr>
              <a:t>Quantized Low Rank Adaptation (QLoRA)</a:t>
            </a:r>
          </a:p>
        </p:txBody>
      </p:sp>
      <p:sp>
        <p:nvSpPr>
          <p:cNvPr name="TextBox 10" id="10"/>
          <p:cNvSpPr txBox="true"/>
          <p:nvPr/>
        </p:nvSpPr>
        <p:spPr>
          <a:xfrm rot="0">
            <a:off x="393033" y="579950"/>
            <a:ext cx="2471251" cy="1190625"/>
          </a:xfrm>
          <a:prstGeom prst="rect">
            <a:avLst/>
          </a:prstGeom>
        </p:spPr>
        <p:txBody>
          <a:bodyPr anchor="t" rtlCol="false" tIns="0" lIns="0" bIns="0" rIns="0">
            <a:spAutoFit/>
          </a:bodyPr>
          <a:lstStyle/>
          <a:p>
            <a:pPr algn="l">
              <a:lnSpc>
                <a:spcPts val="9000"/>
              </a:lnSpc>
            </a:pPr>
            <a:r>
              <a:rPr lang="en-US" sz="7500">
                <a:solidFill>
                  <a:srgbClr val="191919"/>
                </a:solidFill>
                <a:latin typeface="Arimo"/>
                <a:ea typeface="Arimo"/>
                <a:cs typeface="Arimo"/>
                <a:sym typeface="Arimo"/>
              </a:rPr>
              <a:t>08</a:t>
            </a:r>
          </a:p>
        </p:txBody>
      </p:sp>
      <p:sp>
        <p:nvSpPr>
          <p:cNvPr name="TextBox 11" id="11"/>
          <p:cNvSpPr txBox="true"/>
          <p:nvPr/>
        </p:nvSpPr>
        <p:spPr>
          <a:xfrm rot="0">
            <a:off x="1028700" y="2588343"/>
            <a:ext cx="14395016" cy="398019"/>
          </a:xfrm>
          <a:prstGeom prst="rect">
            <a:avLst/>
          </a:prstGeom>
        </p:spPr>
        <p:txBody>
          <a:bodyPr anchor="t" rtlCol="false" tIns="0" lIns="0" bIns="0" rIns="0">
            <a:spAutoFit/>
          </a:bodyPr>
          <a:lstStyle/>
          <a:p>
            <a:pPr algn="l">
              <a:lnSpc>
                <a:spcPts val="2656"/>
              </a:lnSpc>
            </a:pPr>
            <a:r>
              <a:rPr lang="en-US" sz="3200">
                <a:solidFill>
                  <a:srgbClr val="191919"/>
                </a:solidFill>
                <a:latin typeface="Arimo"/>
                <a:ea typeface="Arimo"/>
                <a:cs typeface="Arimo"/>
                <a:sym typeface="Arimo"/>
              </a:rPr>
              <a:t>Quantization is conversion from higher memory format to lower memory format.</a:t>
            </a:r>
          </a:p>
        </p:txBody>
      </p:sp>
      <p:sp>
        <p:nvSpPr>
          <p:cNvPr name="TextBox 12" id="12"/>
          <p:cNvSpPr txBox="true"/>
          <p:nvPr/>
        </p:nvSpPr>
        <p:spPr>
          <a:xfrm rot="0">
            <a:off x="4109393" y="6300540"/>
            <a:ext cx="1548411" cy="514350"/>
          </a:xfrm>
          <a:prstGeom prst="rect">
            <a:avLst/>
          </a:prstGeom>
        </p:spPr>
        <p:txBody>
          <a:bodyPr anchor="t" rtlCol="false" tIns="0" lIns="0" bIns="0" rIns="0">
            <a:spAutoFit/>
          </a:bodyPr>
          <a:lstStyle/>
          <a:p>
            <a:pPr algn="l">
              <a:lnSpc>
                <a:spcPts val="3840"/>
              </a:lnSpc>
            </a:pPr>
            <a:r>
              <a:rPr lang="en-US" b="true" sz="3200">
                <a:solidFill>
                  <a:srgbClr val="191919"/>
                </a:solidFill>
                <a:latin typeface="Arimo Bold"/>
                <a:ea typeface="Arimo Bold"/>
                <a:cs typeface="Arimo Bold"/>
                <a:sym typeface="Arimo Bold"/>
              </a:rPr>
              <a:t>Float32</a:t>
            </a:r>
          </a:p>
        </p:txBody>
      </p:sp>
      <p:sp>
        <p:nvSpPr>
          <p:cNvPr name="TextBox 13" id="13"/>
          <p:cNvSpPr txBox="true"/>
          <p:nvPr/>
        </p:nvSpPr>
        <p:spPr>
          <a:xfrm rot="0">
            <a:off x="8077763" y="6300540"/>
            <a:ext cx="1548411" cy="514350"/>
          </a:xfrm>
          <a:prstGeom prst="rect">
            <a:avLst/>
          </a:prstGeom>
        </p:spPr>
        <p:txBody>
          <a:bodyPr anchor="t" rtlCol="false" tIns="0" lIns="0" bIns="0" rIns="0">
            <a:spAutoFit/>
          </a:bodyPr>
          <a:lstStyle/>
          <a:p>
            <a:pPr algn="l">
              <a:lnSpc>
                <a:spcPts val="3840"/>
              </a:lnSpc>
            </a:pPr>
            <a:r>
              <a:rPr lang="en-US" b="true" sz="3200">
                <a:solidFill>
                  <a:srgbClr val="191919"/>
                </a:solidFill>
                <a:latin typeface="Arimo Bold"/>
                <a:ea typeface="Arimo Bold"/>
                <a:cs typeface="Arimo Bold"/>
                <a:sym typeface="Arimo Bold"/>
              </a:rPr>
              <a:t>Float16</a:t>
            </a:r>
          </a:p>
        </p:txBody>
      </p:sp>
      <p:sp>
        <p:nvSpPr>
          <p:cNvPr name="TextBox 14" id="14"/>
          <p:cNvSpPr txBox="true"/>
          <p:nvPr/>
        </p:nvSpPr>
        <p:spPr>
          <a:xfrm rot="0">
            <a:off x="12226494" y="6300540"/>
            <a:ext cx="745236" cy="514350"/>
          </a:xfrm>
          <a:prstGeom prst="rect">
            <a:avLst/>
          </a:prstGeom>
        </p:spPr>
        <p:txBody>
          <a:bodyPr anchor="t" rtlCol="false" tIns="0" lIns="0" bIns="0" rIns="0">
            <a:spAutoFit/>
          </a:bodyPr>
          <a:lstStyle/>
          <a:p>
            <a:pPr algn="l">
              <a:lnSpc>
                <a:spcPts val="3840"/>
              </a:lnSpc>
            </a:pPr>
            <a:r>
              <a:rPr lang="en-US" b="true" sz="3200">
                <a:solidFill>
                  <a:srgbClr val="191919"/>
                </a:solidFill>
                <a:latin typeface="Arimo Bold"/>
                <a:ea typeface="Arimo Bold"/>
                <a:cs typeface="Arimo Bold"/>
                <a:sym typeface="Arimo Bold"/>
              </a:rPr>
              <a:t>Int8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4726" y="2707781"/>
            <a:ext cx="14487549" cy="4871438"/>
          </a:xfrm>
          <a:custGeom>
            <a:avLst/>
            <a:gdLst/>
            <a:ahLst/>
            <a:cxnLst/>
            <a:rect r="r" b="b" t="t" l="l"/>
            <a:pathLst>
              <a:path h="4871438" w="14487549">
                <a:moveTo>
                  <a:pt x="0" y="0"/>
                </a:moveTo>
                <a:lnTo>
                  <a:pt x="14487548" y="0"/>
                </a:lnTo>
                <a:lnTo>
                  <a:pt x="14487548" y="4871438"/>
                </a:lnTo>
                <a:lnTo>
                  <a:pt x="0" y="4871438"/>
                </a:lnTo>
                <a:lnTo>
                  <a:pt x="0" y="0"/>
                </a:lnTo>
                <a:close/>
              </a:path>
            </a:pathLst>
          </a:custGeom>
          <a:blipFill>
            <a:blip r:embed="rId6"/>
            <a:stretch>
              <a:fillRect l="0" t="0" r="0" b="0"/>
            </a:stretch>
          </a:blipFill>
        </p:spPr>
      </p:sp>
      <p:sp>
        <p:nvSpPr>
          <p:cNvPr name="TextBox 5" id="5"/>
          <p:cNvSpPr txBox="true"/>
          <p:nvPr/>
        </p:nvSpPr>
        <p:spPr>
          <a:xfrm rot="0">
            <a:off x="1628659" y="877607"/>
            <a:ext cx="15209224" cy="862203"/>
          </a:xfrm>
          <a:prstGeom prst="rect">
            <a:avLst/>
          </a:prstGeom>
        </p:spPr>
        <p:txBody>
          <a:bodyPr anchor="t" rtlCol="false" tIns="0" lIns="0" bIns="0" rIns="0">
            <a:spAutoFit/>
          </a:bodyPr>
          <a:lstStyle/>
          <a:p>
            <a:pPr algn="l">
              <a:lnSpc>
                <a:spcPts val="5976"/>
              </a:lnSpc>
            </a:pPr>
            <a:r>
              <a:rPr lang="en-US" sz="7200">
                <a:solidFill>
                  <a:srgbClr val="191919"/>
                </a:solidFill>
                <a:latin typeface="Arimo"/>
                <a:ea typeface="Arimo"/>
                <a:cs typeface="Arimo"/>
                <a:sym typeface="Arimo"/>
              </a:rPr>
              <a:t>Comparison among QLoRA</a:t>
            </a:r>
            <a:r>
              <a:rPr lang="en-US" sz="7200">
                <a:solidFill>
                  <a:srgbClr val="191919"/>
                </a:solidFill>
                <a:latin typeface="Arimo"/>
                <a:ea typeface="Arimo"/>
                <a:cs typeface="Arimo"/>
                <a:sym typeface="Arimo"/>
              </a:rPr>
              <a:t> models</a:t>
            </a:r>
          </a:p>
        </p:txBody>
      </p:sp>
      <p:sp>
        <p:nvSpPr>
          <p:cNvPr name="TextBox 6" id="6"/>
          <p:cNvSpPr txBox="true"/>
          <p:nvPr/>
        </p:nvSpPr>
        <p:spPr>
          <a:xfrm rot="0">
            <a:off x="393033" y="601382"/>
            <a:ext cx="2471251" cy="1190625"/>
          </a:xfrm>
          <a:prstGeom prst="rect">
            <a:avLst/>
          </a:prstGeom>
        </p:spPr>
        <p:txBody>
          <a:bodyPr anchor="t" rtlCol="false" tIns="0" lIns="0" bIns="0" rIns="0">
            <a:spAutoFit/>
          </a:bodyPr>
          <a:lstStyle/>
          <a:p>
            <a:pPr algn="l">
              <a:lnSpc>
                <a:spcPts val="9000"/>
              </a:lnSpc>
            </a:pPr>
            <a:r>
              <a:rPr lang="en-US" sz="7500">
                <a:solidFill>
                  <a:srgbClr val="191919"/>
                </a:solidFill>
                <a:latin typeface="Arimo"/>
                <a:ea typeface="Arimo"/>
                <a:cs typeface="Arimo"/>
                <a:sym typeface="Arimo"/>
              </a:rPr>
              <a:t>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71134" y="-4267416"/>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51375"/>
            <a:ext cx="15225150" cy="962025"/>
          </a:xfrm>
          <a:prstGeom prst="rect">
            <a:avLst/>
          </a:prstGeom>
        </p:spPr>
        <p:txBody>
          <a:bodyPr anchor="t" rtlCol="false" tIns="0" lIns="0" bIns="0" rIns="0">
            <a:spAutoFit/>
          </a:bodyPr>
          <a:lstStyle/>
          <a:p>
            <a:pPr algn="l">
              <a:lnSpc>
                <a:spcPts val="7439"/>
              </a:lnSpc>
            </a:pPr>
            <a:r>
              <a:rPr lang="en-US" sz="6199">
                <a:solidFill>
                  <a:srgbClr val="191919"/>
                </a:solidFill>
                <a:latin typeface="Arimo"/>
                <a:ea typeface="Arimo"/>
                <a:cs typeface="Arimo"/>
                <a:sym typeface="Arimo"/>
              </a:rPr>
              <a:t>Table of contents</a:t>
            </a:r>
          </a:p>
        </p:txBody>
      </p:sp>
      <p:sp>
        <p:nvSpPr>
          <p:cNvPr name="TextBox 5" id="5"/>
          <p:cNvSpPr txBox="true"/>
          <p:nvPr/>
        </p:nvSpPr>
        <p:spPr>
          <a:xfrm rot="0">
            <a:off x="1531375" y="2252213"/>
            <a:ext cx="1423350" cy="76012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01</a:t>
            </a:r>
          </a:p>
        </p:txBody>
      </p:sp>
      <p:sp>
        <p:nvSpPr>
          <p:cNvPr name="TextBox 6" id="6"/>
          <p:cNvSpPr txBox="true"/>
          <p:nvPr/>
        </p:nvSpPr>
        <p:spPr>
          <a:xfrm rot="0">
            <a:off x="9392641" y="235035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09</a:t>
            </a:r>
          </a:p>
        </p:txBody>
      </p:sp>
      <p:sp>
        <p:nvSpPr>
          <p:cNvPr name="TextBox 7" id="7"/>
          <p:cNvSpPr txBox="true"/>
          <p:nvPr/>
        </p:nvSpPr>
        <p:spPr>
          <a:xfrm rot="0">
            <a:off x="1531375" y="3264750"/>
            <a:ext cx="1423350" cy="76012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02</a:t>
            </a:r>
          </a:p>
        </p:txBody>
      </p:sp>
      <p:sp>
        <p:nvSpPr>
          <p:cNvPr name="TextBox 8" id="8"/>
          <p:cNvSpPr txBox="true"/>
          <p:nvPr/>
        </p:nvSpPr>
        <p:spPr>
          <a:xfrm rot="0">
            <a:off x="9392641" y="474910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11</a:t>
            </a:r>
          </a:p>
        </p:txBody>
      </p:sp>
      <p:sp>
        <p:nvSpPr>
          <p:cNvPr name="TextBox 9" id="9"/>
          <p:cNvSpPr txBox="true"/>
          <p:nvPr/>
        </p:nvSpPr>
        <p:spPr>
          <a:xfrm rot="0">
            <a:off x="1531375" y="4272525"/>
            <a:ext cx="1423350" cy="76012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03</a:t>
            </a:r>
          </a:p>
        </p:txBody>
      </p:sp>
      <p:sp>
        <p:nvSpPr>
          <p:cNvPr name="TextBox 10" id="10"/>
          <p:cNvSpPr txBox="true"/>
          <p:nvPr/>
        </p:nvSpPr>
        <p:spPr>
          <a:xfrm rot="0">
            <a:off x="9392641" y="594925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12</a:t>
            </a:r>
          </a:p>
        </p:txBody>
      </p:sp>
      <p:sp>
        <p:nvSpPr>
          <p:cNvPr name="TextBox 11" id="11"/>
          <p:cNvSpPr txBox="true"/>
          <p:nvPr/>
        </p:nvSpPr>
        <p:spPr>
          <a:xfrm rot="0">
            <a:off x="3137591" y="2327475"/>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Introduction</a:t>
            </a:r>
          </a:p>
        </p:txBody>
      </p:sp>
      <p:sp>
        <p:nvSpPr>
          <p:cNvPr name="TextBox 12" id="12"/>
          <p:cNvSpPr txBox="true"/>
          <p:nvPr/>
        </p:nvSpPr>
        <p:spPr>
          <a:xfrm rot="0">
            <a:off x="3137591" y="3340013"/>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Problem Statement</a:t>
            </a:r>
          </a:p>
        </p:txBody>
      </p:sp>
      <p:sp>
        <p:nvSpPr>
          <p:cNvPr name="TextBox 13" id="13"/>
          <p:cNvSpPr txBox="true"/>
          <p:nvPr/>
        </p:nvSpPr>
        <p:spPr>
          <a:xfrm rot="0">
            <a:off x="3137591" y="4420488"/>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Dataset Description</a:t>
            </a:r>
          </a:p>
        </p:txBody>
      </p:sp>
      <p:sp>
        <p:nvSpPr>
          <p:cNvPr name="TextBox 14" id="14"/>
          <p:cNvSpPr txBox="true"/>
          <p:nvPr/>
        </p:nvSpPr>
        <p:spPr>
          <a:xfrm rot="0">
            <a:off x="10815991" y="2217000"/>
            <a:ext cx="4859550" cy="1219200"/>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Comparison among QLoRA  models</a:t>
            </a:r>
          </a:p>
        </p:txBody>
      </p:sp>
      <p:sp>
        <p:nvSpPr>
          <p:cNvPr name="TextBox 15" id="15"/>
          <p:cNvSpPr txBox="true"/>
          <p:nvPr/>
        </p:nvSpPr>
        <p:spPr>
          <a:xfrm rot="0">
            <a:off x="10815991" y="6115938"/>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Conclusion</a:t>
            </a:r>
          </a:p>
        </p:txBody>
      </p:sp>
      <p:sp>
        <p:nvSpPr>
          <p:cNvPr name="TextBox 16" id="16"/>
          <p:cNvSpPr txBox="true"/>
          <p:nvPr/>
        </p:nvSpPr>
        <p:spPr>
          <a:xfrm rot="0">
            <a:off x="10815991" y="7316088"/>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Future Works</a:t>
            </a:r>
          </a:p>
        </p:txBody>
      </p:sp>
      <p:sp>
        <p:nvSpPr>
          <p:cNvPr name="TextBox 17" id="17"/>
          <p:cNvSpPr txBox="true"/>
          <p:nvPr/>
        </p:nvSpPr>
        <p:spPr>
          <a:xfrm rot="0">
            <a:off x="1531425" y="5580338"/>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05</a:t>
            </a:r>
          </a:p>
        </p:txBody>
      </p:sp>
      <p:sp>
        <p:nvSpPr>
          <p:cNvPr name="TextBox 18" id="18"/>
          <p:cNvSpPr txBox="true"/>
          <p:nvPr/>
        </p:nvSpPr>
        <p:spPr>
          <a:xfrm rot="0">
            <a:off x="3137591" y="5880375"/>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Model Architecture</a:t>
            </a:r>
          </a:p>
        </p:txBody>
      </p:sp>
      <p:sp>
        <p:nvSpPr>
          <p:cNvPr name="TextBox 19" id="19"/>
          <p:cNvSpPr txBox="true"/>
          <p:nvPr/>
        </p:nvSpPr>
        <p:spPr>
          <a:xfrm rot="0">
            <a:off x="1531375" y="766155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07</a:t>
            </a:r>
          </a:p>
        </p:txBody>
      </p:sp>
      <p:sp>
        <p:nvSpPr>
          <p:cNvPr name="TextBox 20" id="20"/>
          <p:cNvSpPr txBox="true"/>
          <p:nvPr/>
        </p:nvSpPr>
        <p:spPr>
          <a:xfrm rot="0">
            <a:off x="3137591" y="7828238"/>
            <a:ext cx="5368249"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Low Rank Adaptation</a:t>
            </a:r>
          </a:p>
        </p:txBody>
      </p:sp>
      <p:sp>
        <p:nvSpPr>
          <p:cNvPr name="TextBox 21" id="21"/>
          <p:cNvSpPr txBox="true"/>
          <p:nvPr/>
        </p:nvSpPr>
        <p:spPr>
          <a:xfrm rot="0">
            <a:off x="9392641" y="714940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13</a:t>
            </a:r>
          </a:p>
        </p:txBody>
      </p:sp>
      <p:sp>
        <p:nvSpPr>
          <p:cNvPr name="TextBox 22" id="22"/>
          <p:cNvSpPr txBox="true"/>
          <p:nvPr/>
        </p:nvSpPr>
        <p:spPr>
          <a:xfrm rot="0">
            <a:off x="10815991" y="8516238"/>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References</a:t>
            </a:r>
          </a:p>
        </p:txBody>
      </p:sp>
      <p:sp>
        <p:nvSpPr>
          <p:cNvPr name="TextBox 23" id="23"/>
          <p:cNvSpPr txBox="true"/>
          <p:nvPr/>
        </p:nvSpPr>
        <p:spPr>
          <a:xfrm rot="0">
            <a:off x="1531375" y="6470925"/>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06</a:t>
            </a:r>
          </a:p>
        </p:txBody>
      </p:sp>
      <p:sp>
        <p:nvSpPr>
          <p:cNvPr name="TextBox 24" id="24"/>
          <p:cNvSpPr txBox="true"/>
          <p:nvPr/>
        </p:nvSpPr>
        <p:spPr>
          <a:xfrm rot="0">
            <a:off x="3137591" y="6637613"/>
            <a:ext cx="5368249"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Flow of Information</a:t>
            </a:r>
          </a:p>
        </p:txBody>
      </p:sp>
      <p:sp>
        <p:nvSpPr>
          <p:cNvPr name="TextBox 25" id="25"/>
          <p:cNvSpPr txBox="true"/>
          <p:nvPr/>
        </p:nvSpPr>
        <p:spPr>
          <a:xfrm rot="0">
            <a:off x="10815991" y="4915788"/>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Result</a:t>
            </a:r>
          </a:p>
        </p:txBody>
      </p:sp>
      <p:sp>
        <p:nvSpPr>
          <p:cNvPr name="TextBox 26" id="26"/>
          <p:cNvSpPr txBox="true"/>
          <p:nvPr/>
        </p:nvSpPr>
        <p:spPr>
          <a:xfrm rot="0">
            <a:off x="10815991" y="3715638"/>
            <a:ext cx="5346068"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Implementation Details</a:t>
            </a:r>
          </a:p>
        </p:txBody>
      </p:sp>
      <p:sp>
        <p:nvSpPr>
          <p:cNvPr name="TextBox 27" id="27"/>
          <p:cNvSpPr txBox="true"/>
          <p:nvPr/>
        </p:nvSpPr>
        <p:spPr>
          <a:xfrm rot="0">
            <a:off x="9392641" y="354895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10</a:t>
            </a:r>
          </a:p>
        </p:txBody>
      </p:sp>
      <p:sp>
        <p:nvSpPr>
          <p:cNvPr name="TextBox 28" id="28"/>
          <p:cNvSpPr txBox="true"/>
          <p:nvPr/>
        </p:nvSpPr>
        <p:spPr>
          <a:xfrm rot="0">
            <a:off x="9392641" y="8349550"/>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14</a:t>
            </a:r>
          </a:p>
        </p:txBody>
      </p:sp>
      <p:sp>
        <p:nvSpPr>
          <p:cNvPr name="TextBox 29" id="29"/>
          <p:cNvSpPr txBox="true"/>
          <p:nvPr/>
        </p:nvSpPr>
        <p:spPr>
          <a:xfrm rot="0">
            <a:off x="1531375" y="4980263"/>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04</a:t>
            </a:r>
          </a:p>
        </p:txBody>
      </p:sp>
      <p:sp>
        <p:nvSpPr>
          <p:cNvPr name="TextBox 30" id="30"/>
          <p:cNvSpPr txBox="true"/>
          <p:nvPr/>
        </p:nvSpPr>
        <p:spPr>
          <a:xfrm rot="0">
            <a:off x="3137591" y="5146950"/>
            <a:ext cx="4859550"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Literature Survey</a:t>
            </a:r>
          </a:p>
        </p:txBody>
      </p:sp>
      <p:sp>
        <p:nvSpPr>
          <p:cNvPr name="TextBox 31" id="31"/>
          <p:cNvSpPr txBox="true"/>
          <p:nvPr/>
        </p:nvSpPr>
        <p:spPr>
          <a:xfrm rot="0">
            <a:off x="1531425" y="8506713"/>
            <a:ext cx="14233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08</a:t>
            </a:r>
          </a:p>
        </p:txBody>
      </p:sp>
      <p:sp>
        <p:nvSpPr>
          <p:cNvPr name="TextBox 32" id="32"/>
          <p:cNvSpPr txBox="true"/>
          <p:nvPr/>
        </p:nvSpPr>
        <p:spPr>
          <a:xfrm rot="0">
            <a:off x="3137591" y="8673400"/>
            <a:ext cx="6006409" cy="1219200"/>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Quantized Low Rank Adaptation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68600"/>
            <a:ext cx="14395016" cy="3424152"/>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Implementation</a:t>
            </a:r>
          </a:p>
          <a:p>
            <a:pPr algn="l">
              <a:lnSpc>
                <a:spcPts val="12532"/>
              </a:lnSpc>
            </a:pPr>
            <a:r>
              <a:rPr lang="en-US" sz="15099">
                <a:solidFill>
                  <a:srgbClr val="191919"/>
                </a:solidFill>
                <a:latin typeface="Arimo"/>
                <a:ea typeface="Arimo"/>
                <a:cs typeface="Arimo"/>
                <a:sym typeface="Arimo"/>
              </a:rPr>
              <a:t>Details</a:t>
            </a:r>
          </a:p>
        </p:txBody>
      </p:sp>
      <p:sp>
        <p:nvSpPr>
          <p:cNvPr name="TextBox 5" id="5"/>
          <p:cNvSpPr txBox="true"/>
          <p:nvPr/>
        </p:nvSpPr>
        <p:spPr>
          <a:xfrm rot="0">
            <a:off x="2864284" y="2605087"/>
            <a:ext cx="2471251" cy="2362200"/>
          </a:xfrm>
          <a:prstGeom prst="rect">
            <a:avLst/>
          </a:prstGeom>
        </p:spPr>
        <p:txBody>
          <a:bodyPr anchor="t" rtlCol="false" tIns="0" lIns="0" bIns="0" rIns="0">
            <a:spAutoFit/>
          </a:bodyPr>
          <a:lstStyle/>
          <a:p>
            <a:pPr algn="l">
              <a:lnSpc>
                <a:spcPts val="18119"/>
              </a:lnSpc>
            </a:pPr>
            <a:r>
              <a:rPr lang="en-US" sz="15099">
                <a:solidFill>
                  <a:srgbClr val="191919"/>
                </a:solidFill>
                <a:latin typeface="Arimo"/>
                <a:ea typeface="Arimo"/>
                <a:cs typeface="Arimo"/>
                <a:sym typeface="Arimo"/>
              </a:rPr>
              <a:t>10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07556" y="1600200"/>
            <a:ext cx="8161887" cy="7947638"/>
          </a:xfrm>
          <a:custGeom>
            <a:avLst/>
            <a:gdLst/>
            <a:ahLst/>
            <a:cxnLst/>
            <a:rect r="r" b="b" t="t" l="l"/>
            <a:pathLst>
              <a:path h="7947638" w="8161887">
                <a:moveTo>
                  <a:pt x="0" y="0"/>
                </a:moveTo>
                <a:lnTo>
                  <a:pt x="8161888" y="0"/>
                </a:lnTo>
                <a:lnTo>
                  <a:pt x="8161888" y="7947638"/>
                </a:lnTo>
                <a:lnTo>
                  <a:pt x="0" y="7947638"/>
                </a:lnTo>
                <a:lnTo>
                  <a:pt x="0" y="0"/>
                </a:lnTo>
                <a:close/>
              </a:path>
            </a:pathLst>
          </a:custGeom>
          <a:blipFill>
            <a:blip r:embed="rId6"/>
            <a:stretch>
              <a:fillRect l="0" t="0" r="0" b="0"/>
            </a:stretch>
          </a:blipFill>
        </p:spPr>
      </p:sp>
      <p:sp>
        <p:nvSpPr>
          <p:cNvPr name="TextBox 5" id="5"/>
          <p:cNvSpPr txBox="true"/>
          <p:nvPr/>
        </p:nvSpPr>
        <p:spPr>
          <a:xfrm rot="0">
            <a:off x="257701" y="676275"/>
            <a:ext cx="14395016" cy="923925"/>
          </a:xfrm>
          <a:prstGeom prst="rect">
            <a:avLst/>
          </a:prstGeom>
        </p:spPr>
        <p:txBody>
          <a:bodyPr anchor="t" rtlCol="false" tIns="0" lIns="0" bIns="0" rIns="0">
            <a:spAutoFit/>
          </a:bodyPr>
          <a:lstStyle/>
          <a:p>
            <a:pPr algn="l">
              <a:lnSpc>
                <a:spcPts val="6225"/>
              </a:lnSpc>
            </a:pPr>
            <a:r>
              <a:rPr lang="en-US" sz="7500">
                <a:solidFill>
                  <a:srgbClr val="191919"/>
                </a:solidFill>
                <a:latin typeface="Arimo"/>
                <a:ea typeface="Arimo"/>
                <a:cs typeface="Arimo"/>
                <a:sym typeface="Arimo"/>
              </a:rPr>
              <a:t>Real Time Implementation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70608" y="46437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Dataset Preparation</a:t>
            </a:r>
          </a:p>
        </p:txBody>
      </p:sp>
      <p:sp>
        <p:nvSpPr>
          <p:cNvPr name="TextBox 5" id="5"/>
          <p:cNvSpPr txBox="true"/>
          <p:nvPr/>
        </p:nvSpPr>
        <p:spPr>
          <a:xfrm rot="0">
            <a:off x="1531443" y="4022113"/>
            <a:ext cx="6171750" cy="43529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The first step involved gathering a dataset of plant images containing both healthy and diseased plants. These images were preprocessed by resizing them to a standard size, typically square dimensions like 256x256 pixels, and normalizing pixel values to a range between 0 and 1. Data augmentation techniques such as rotation, flipping, and zooming were applied to increase dataset diversity and improve model generalization.</a:t>
            </a:r>
          </a:p>
          <a:p>
            <a:pPr algn="l">
              <a:lnSpc>
                <a:spcPts val="2879"/>
              </a:lnSpc>
            </a:pPr>
          </a:p>
        </p:txBody>
      </p:sp>
      <p:sp>
        <p:nvSpPr>
          <p:cNvPr name="TextBox 6" id="6"/>
          <p:cNvSpPr txBox="true"/>
          <p:nvPr/>
        </p:nvSpPr>
        <p:spPr>
          <a:xfrm rot="0">
            <a:off x="1531443" y="3066950"/>
            <a:ext cx="6980852"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Data preprocessing</a:t>
            </a:r>
          </a:p>
        </p:txBody>
      </p:sp>
      <p:sp>
        <p:nvSpPr>
          <p:cNvPr name="TextBox 7" id="7"/>
          <p:cNvSpPr txBox="true"/>
          <p:nvPr/>
        </p:nvSpPr>
        <p:spPr>
          <a:xfrm rot="0">
            <a:off x="9144000" y="4022113"/>
            <a:ext cx="6719852" cy="21812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Only for Training dataset, we update the labels so that they have multi-level class labels. Healthy Labels are left untouched, whereas diseases labels are updated to represent first parent class Unhealthy followed by disease name.</a:t>
            </a:r>
          </a:p>
          <a:p>
            <a:pPr algn="l">
              <a:lnSpc>
                <a:spcPts val="2879"/>
              </a:lnSpc>
            </a:pPr>
          </a:p>
        </p:txBody>
      </p:sp>
      <p:sp>
        <p:nvSpPr>
          <p:cNvPr name="TextBox 8" id="8"/>
          <p:cNvSpPr txBox="true"/>
          <p:nvPr/>
        </p:nvSpPr>
        <p:spPr>
          <a:xfrm rot="0">
            <a:off x="9144050" y="3066950"/>
            <a:ext cx="6980852"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Data Labelling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70608" y="46437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Model Implementation</a:t>
            </a:r>
          </a:p>
        </p:txBody>
      </p:sp>
      <p:sp>
        <p:nvSpPr>
          <p:cNvPr name="TextBox 5" id="5"/>
          <p:cNvSpPr txBox="true"/>
          <p:nvPr/>
        </p:nvSpPr>
        <p:spPr>
          <a:xfrm rot="0">
            <a:off x="1531443" y="3726898"/>
            <a:ext cx="6171750" cy="326707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The vision transformer model was trained using the preprocessed dataset. Training occurred over multiple epochs, with monitoring of training metrics such as loss and accuracy. The model's performance was also validated on a separate validation set to assess its ability to generalize to unseen data.</a:t>
            </a:r>
          </a:p>
          <a:p>
            <a:pPr algn="l">
              <a:lnSpc>
                <a:spcPts val="2879"/>
              </a:lnSpc>
            </a:pPr>
          </a:p>
        </p:txBody>
      </p:sp>
      <p:sp>
        <p:nvSpPr>
          <p:cNvPr name="TextBox 6" id="6"/>
          <p:cNvSpPr txBox="true"/>
          <p:nvPr/>
        </p:nvSpPr>
        <p:spPr>
          <a:xfrm rot="0">
            <a:off x="1531443" y="3066950"/>
            <a:ext cx="6980852"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Model Training</a:t>
            </a:r>
          </a:p>
        </p:txBody>
      </p:sp>
      <p:sp>
        <p:nvSpPr>
          <p:cNvPr name="TextBox 7" id="7"/>
          <p:cNvSpPr txBox="true"/>
          <p:nvPr/>
        </p:nvSpPr>
        <p:spPr>
          <a:xfrm rot="0">
            <a:off x="9144000" y="3726898"/>
            <a:ext cx="6719852" cy="254317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The trained model was evaluated on a test dataset to measure its classification performance using metrics like accuracy, precision, recall, and F1 score. Hyperparameters were fine-tuned as necessary to achieve optimal results.</a:t>
            </a:r>
          </a:p>
          <a:p>
            <a:pPr algn="l">
              <a:lnSpc>
                <a:spcPts val="2879"/>
              </a:lnSpc>
            </a:pPr>
          </a:p>
        </p:txBody>
      </p:sp>
      <p:sp>
        <p:nvSpPr>
          <p:cNvPr name="TextBox 8" id="8"/>
          <p:cNvSpPr txBox="true"/>
          <p:nvPr/>
        </p:nvSpPr>
        <p:spPr>
          <a:xfrm rot="0">
            <a:off x="9144050" y="3066950"/>
            <a:ext cx="6980852"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Model Evaluation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68600"/>
            <a:ext cx="14395016" cy="1833477"/>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Results</a:t>
            </a:r>
          </a:p>
        </p:txBody>
      </p:sp>
      <p:sp>
        <p:nvSpPr>
          <p:cNvPr name="TextBox 5" id="5"/>
          <p:cNvSpPr txBox="true"/>
          <p:nvPr/>
        </p:nvSpPr>
        <p:spPr>
          <a:xfrm rot="0">
            <a:off x="2864284" y="2605087"/>
            <a:ext cx="2471251" cy="2362200"/>
          </a:xfrm>
          <a:prstGeom prst="rect">
            <a:avLst/>
          </a:prstGeom>
        </p:spPr>
        <p:txBody>
          <a:bodyPr anchor="t" rtlCol="false" tIns="0" lIns="0" bIns="0" rIns="0">
            <a:spAutoFit/>
          </a:bodyPr>
          <a:lstStyle/>
          <a:p>
            <a:pPr algn="l">
              <a:lnSpc>
                <a:spcPts val="18119"/>
              </a:lnSpc>
            </a:pPr>
            <a:r>
              <a:rPr lang="en-US" sz="15099">
                <a:solidFill>
                  <a:srgbClr val="191919"/>
                </a:solidFill>
                <a:latin typeface="Arimo"/>
                <a:ea typeface="Arimo"/>
                <a:cs typeface="Arimo"/>
                <a:sym typeface="Arimo"/>
              </a:rPr>
              <a:t>11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500" y="7112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239846" y="1908616"/>
          <a:ext cx="15516729" cy="6191860"/>
        </p:xfrm>
        <a:graphic>
          <a:graphicData uri="http://schemas.openxmlformats.org/drawingml/2006/table">
            <a:tbl>
              <a:tblPr/>
              <a:tblGrid>
                <a:gridCol w="3956031"/>
                <a:gridCol w="1656793"/>
                <a:gridCol w="1922102"/>
                <a:gridCol w="1915495"/>
                <a:gridCol w="1923362"/>
                <a:gridCol w="1907205"/>
                <a:gridCol w="2235740"/>
              </a:tblGrid>
              <a:tr h="1102464">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Overall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gridSpan="5">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Class Wise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Class Wise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Class Wise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Class Wise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359"/>
                        </a:lnSpc>
                        <a:defRPr/>
                      </a:pPr>
                      <a:r>
                        <a:rPr lang="en-US" sz="2400" b="true">
                          <a:solidFill>
                            <a:srgbClr val="000000"/>
                          </a:solidFill>
                          <a:latin typeface="Arimo Bold"/>
                          <a:ea typeface="Arimo Bold"/>
                          <a:cs typeface="Arimo Bold"/>
                          <a:sym typeface="Arimo Bold"/>
                        </a:rPr>
                        <a:t>Class Wise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0477">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Healthy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Mosaic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Yellow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Rust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Yellow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2464">
                <a:tc>
                  <a:txBody>
                    <a:bodyPr anchor="t" rtlCol="false"/>
                    <a:lstStyle/>
                    <a:p>
                      <a:pPr algn="ctr">
                        <a:lnSpc>
                          <a:spcPts val="3359"/>
                        </a:lnSpc>
                        <a:defRPr/>
                      </a:pPr>
                      <a:r>
                        <a:rPr lang="en-US" sz="2400">
                          <a:solidFill>
                            <a:srgbClr val="000000"/>
                          </a:solidFill>
                          <a:latin typeface="Arimo"/>
                          <a:ea typeface="Arimo"/>
                          <a:cs typeface="Arimo"/>
                          <a:sym typeface="Arimo"/>
                        </a:rPr>
                        <a:t>Accuracy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98.81%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98.83%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98.14%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99.01%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97.63%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485">
                <a:tc>
                  <a:txBody>
                    <a:bodyPr anchor="t" rtlCol="false"/>
                    <a:lstStyle/>
                    <a:p>
                      <a:pPr algn="ctr">
                        <a:lnSpc>
                          <a:spcPts val="3359"/>
                        </a:lnSpc>
                        <a:defRPr/>
                      </a:pPr>
                      <a:r>
                        <a:rPr lang="en-US" sz="2400">
                          <a:solidFill>
                            <a:srgbClr val="000000"/>
                          </a:solidFill>
                          <a:latin typeface="Arimo"/>
                          <a:ea typeface="Arimo"/>
                          <a:cs typeface="Arimo"/>
                          <a:sym typeface="Arimo"/>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485">
                <a:tc>
                  <a:txBody>
                    <a:bodyPr anchor="t" rtlCol="false"/>
                    <a:lstStyle/>
                    <a:p>
                      <a:pPr algn="ctr">
                        <a:lnSpc>
                          <a:spcPts val="3359"/>
                        </a:lnSpc>
                        <a:defRPr/>
                      </a:pPr>
                      <a:r>
                        <a:rPr lang="en-US" sz="2400">
                          <a:solidFill>
                            <a:srgbClr val="000000"/>
                          </a:solidFill>
                          <a:latin typeface="Arimo"/>
                          <a:ea typeface="Arimo"/>
                          <a:cs typeface="Arimo"/>
                          <a:sym typeface="Arimo"/>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5485">
                <a:tc>
                  <a:txBody>
                    <a:bodyPr anchor="t" rtlCol="false"/>
                    <a:lstStyle/>
                    <a:p>
                      <a:pPr algn="ctr">
                        <a:lnSpc>
                          <a:spcPts val="3359"/>
                        </a:lnSpc>
                        <a:defRPr/>
                      </a:pPr>
                      <a:r>
                        <a:rPr lang="en-US" sz="2400">
                          <a:solidFill>
                            <a:srgbClr val="000000"/>
                          </a:solidFill>
                          <a:latin typeface="Arimo"/>
                          <a:ea typeface="Arimo"/>
                          <a:cs typeface="Arimo"/>
                          <a:sym typeface="Arimo"/>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mo"/>
                          <a:ea typeface="Arimo"/>
                          <a:cs typeface="Arimo"/>
                          <a:sym typeface="Arimo"/>
                        </a:rPr>
                        <a:t>0.99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531425" y="1009650"/>
            <a:ext cx="15225150" cy="757241"/>
          </a:xfrm>
          <a:prstGeom prst="rect">
            <a:avLst/>
          </a:prstGeom>
        </p:spPr>
        <p:txBody>
          <a:bodyPr anchor="t" rtlCol="false" tIns="0" lIns="0" bIns="0" rIns="0">
            <a:spAutoFit/>
          </a:bodyPr>
          <a:lstStyle/>
          <a:p>
            <a:pPr algn="l">
              <a:lnSpc>
                <a:spcPts val="3720"/>
              </a:lnSpc>
            </a:pPr>
            <a:r>
              <a:rPr lang="en-US" sz="3100">
                <a:solidFill>
                  <a:srgbClr val="191919"/>
                </a:solidFill>
                <a:latin typeface="Arimo"/>
                <a:ea typeface="Arimo"/>
                <a:cs typeface="Arimo"/>
                <a:sym typeface="Arimo"/>
              </a:rPr>
              <a:t>We used various metrics like accuracy, precision, recall and f1-score as shown below:</a:t>
            </a:r>
          </a:p>
          <a:p>
            <a:pPr algn="l">
              <a:lnSpc>
                <a:spcPts val="1275"/>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500" y="7112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88689" y="2144496"/>
            <a:ext cx="9251911" cy="7797835"/>
          </a:xfrm>
          <a:custGeom>
            <a:avLst/>
            <a:gdLst/>
            <a:ahLst/>
            <a:cxnLst/>
            <a:rect r="r" b="b" t="t" l="l"/>
            <a:pathLst>
              <a:path h="7797835" w="9251911">
                <a:moveTo>
                  <a:pt x="0" y="0"/>
                </a:moveTo>
                <a:lnTo>
                  <a:pt x="9251911" y="0"/>
                </a:lnTo>
                <a:lnTo>
                  <a:pt x="9251911" y="7797835"/>
                </a:lnTo>
                <a:lnTo>
                  <a:pt x="0" y="7797835"/>
                </a:lnTo>
                <a:lnTo>
                  <a:pt x="0" y="0"/>
                </a:lnTo>
                <a:close/>
              </a:path>
            </a:pathLst>
          </a:custGeom>
          <a:blipFill>
            <a:blip r:embed="rId4"/>
            <a:stretch>
              <a:fillRect l="0" t="0" r="0" b="0"/>
            </a:stretch>
          </a:blipFill>
        </p:spPr>
      </p:sp>
      <p:sp>
        <p:nvSpPr>
          <p:cNvPr name="TextBox 4" id="4"/>
          <p:cNvSpPr txBox="true"/>
          <p:nvPr/>
        </p:nvSpPr>
        <p:spPr>
          <a:xfrm rot="0">
            <a:off x="1531425" y="1009650"/>
            <a:ext cx="15225150" cy="485775"/>
          </a:xfrm>
          <a:prstGeom prst="rect">
            <a:avLst/>
          </a:prstGeom>
        </p:spPr>
        <p:txBody>
          <a:bodyPr anchor="t" rtlCol="false" tIns="0" lIns="0" bIns="0" rIns="0">
            <a:spAutoFit/>
          </a:bodyPr>
          <a:lstStyle/>
          <a:p>
            <a:pPr algn="l">
              <a:lnSpc>
                <a:spcPts val="3720"/>
              </a:lnSpc>
            </a:pPr>
            <a:r>
              <a:rPr lang="en-US" sz="3100">
                <a:solidFill>
                  <a:srgbClr val="191919"/>
                </a:solidFill>
                <a:latin typeface="Arimo"/>
                <a:ea typeface="Arimo"/>
                <a:cs typeface="Arimo"/>
                <a:sym typeface="Arimo"/>
              </a:rPr>
              <a:t>For Better Visualization we can used Confusion Matrix as shown: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0908" y="-50357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51375"/>
            <a:ext cx="15225150" cy="1223966"/>
          </a:xfrm>
          <a:prstGeom prst="rect">
            <a:avLst/>
          </a:prstGeom>
        </p:spPr>
        <p:txBody>
          <a:bodyPr anchor="t" rtlCol="false" tIns="0" lIns="0" bIns="0" rIns="0">
            <a:spAutoFit/>
          </a:bodyPr>
          <a:lstStyle/>
          <a:p>
            <a:pPr algn="l">
              <a:lnSpc>
                <a:spcPts val="3720"/>
              </a:lnSpc>
            </a:pPr>
            <a:r>
              <a:rPr lang="en-US" sz="3100">
                <a:solidFill>
                  <a:srgbClr val="191919"/>
                </a:solidFill>
                <a:latin typeface="Arimo"/>
                <a:ea typeface="Arimo"/>
                <a:cs typeface="Arimo"/>
                <a:sym typeface="Arimo"/>
              </a:rPr>
              <a:t>For proper understanding of the performance of our model, we compare our model with other proposed models:</a:t>
            </a:r>
          </a:p>
          <a:p>
            <a:pPr algn="l">
              <a:lnSpc>
                <a:spcPts val="1275"/>
              </a:lnSpc>
            </a:pPr>
          </a:p>
        </p:txBody>
      </p:sp>
      <p:graphicFrame>
        <p:nvGraphicFramePr>
          <p:cNvPr name="Table 5" id="5"/>
          <p:cNvGraphicFramePr>
            <a:graphicFrameLocks noGrp="true"/>
          </p:cNvGraphicFramePr>
          <p:nvPr/>
        </p:nvGraphicFramePr>
        <p:xfrm>
          <a:off x="1848685" y="3693762"/>
          <a:ext cx="13910943" cy="3160073"/>
        </p:xfrm>
        <a:graphic>
          <a:graphicData uri="http://schemas.openxmlformats.org/drawingml/2006/table">
            <a:tbl>
              <a:tblPr/>
              <a:tblGrid>
                <a:gridCol w="6479921"/>
                <a:gridCol w="7431022"/>
              </a:tblGrid>
              <a:tr h="791449">
                <a:tc>
                  <a:txBody>
                    <a:bodyPr anchor="t" rtlCol="false"/>
                    <a:lstStyle/>
                    <a:p>
                      <a:pPr algn="ctr">
                        <a:lnSpc>
                          <a:spcPts val="3919"/>
                        </a:lnSpc>
                        <a:defRPr/>
                      </a:pPr>
                      <a:r>
                        <a:rPr lang="en-US" sz="2799">
                          <a:solidFill>
                            <a:srgbClr val="191919"/>
                          </a:solidFill>
                          <a:latin typeface="Arimo"/>
                          <a:ea typeface="Arimo"/>
                          <a:cs typeface="Arimo"/>
                          <a:sym typeface="Arimo"/>
                        </a:rPr>
                        <a:t>Model</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3359"/>
                        </a:lnSpc>
                        <a:defRPr/>
                      </a:pPr>
                      <a:r>
                        <a:rPr lang="en-US" sz="2799">
                          <a:solidFill>
                            <a:srgbClr val="191919"/>
                          </a:solidFill>
                          <a:latin typeface="Arimo"/>
                          <a:ea typeface="Arimo"/>
                          <a:cs typeface="Arimo"/>
                          <a:sym typeface="Arimo"/>
                        </a:rPr>
                        <a:t>Accuracy</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r h="789541">
                <a:tc>
                  <a:txBody>
                    <a:bodyPr anchor="t" rtlCol="false"/>
                    <a:lstStyle/>
                    <a:p>
                      <a:pPr algn="l">
                        <a:lnSpc>
                          <a:spcPts val="2879"/>
                        </a:lnSpc>
                        <a:defRPr/>
                      </a:pPr>
                      <a:r>
                        <a:rPr lang="en-US" sz="2400">
                          <a:solidFill>
                            <a:srgbClr val="191919"/>
                          </a:solidFill>
                          <a:latin typeface="Arimo"/>
                          <a:ea typeface="Arimo"/>
                          <a:cs typeface="Arimo"/>
                          <a:sym typeface="Arimo"/>
                        </a:rPr>
                        <a:t>MLTSDC</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2879"/>
                        </a:lnSpc>
                        <a:defRPr/>
                      </a:pPr>
                      <a:r>
                        <a:rPr lang="en-US" sz="2400">
                          <a:solidFill>
                            <a:srgbClr val="191919"/>
                          </a:solidFill>
                          <a:latin typeface="Roboto"/>
                          <a:ea typeface="Roboto"/>
                          <a:cs typeface="Roboto"/>
                          <a:sym typeface="Roboto"/>
                        </a:rPr>
                        <a:t>98.81</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r h="789541">
                <a:tc>
                  <a:txBody>
                    <a:bodyPr anchor="t" rtlCol="false"/>
                    <a:lstStyle/>
                    <a:p>
                      <a:pPr algn="l">
                        <a:lnSpc>
                          <a:spcPts val="2879"/>
                        </a:lnSpc>
                        <a:defRPr/>
                      </a:pPr>
                      <a:r>
                        <a:rPr lang="en-US" sz="2400">
                          <a:solidFill>
                            <a:srgbClr val="191919"/>
                          </a:solidFill>
                          <a:latin typeface="Arimo"/>
                          <a:ea typeface="Arimo"/>
                          <a:cs typeface="Arimo"/>
                          <a:sym typeface="Arimo"/>
                        </a:rPr>
                        <a:t>U-RswinT</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2879"/>
                        </a:lnSpc>
                        <a:defRPr/>
                      </a:pPr>
                      <a:r>
                        <a:rPr lang="en-US" sz="2400">
                          <a:solidFill>
                            <a:srgbClr val="191919"/>
                          </a:solidFill>
                          <a:latin typeface="Roboto"/>
                          <a:ea typeface="Roboto"/>
                          <a:cs typeface="Roboto"/>
                          <a:sym typeface="Roboto"/>
                        </a:rPr>
                        <a:t>97.81</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r h="789541">
                <a:tc>
                  <a:txBody>
                    <a:bodyPr anchor="t" rtlCol="false"/>
                    <a:lstStyle/>
                    <a:p>
                      <a:pPr algn="l">
                        <a:lnSpc>
                          <a:spcPts val="2879"/>
                        </a:lnSpc>
                        <a:defRPr/>
                      </a:pPr>
                      <a:r>
                        <a:rPr lang="en-US" sz="2400">
                          <a:solidFill>
                            <a:srgbClr val="191919"/>
                          </a:solidFill>
                          <a:latin typeface="Arimo"/>
                          <a:ea typeface="Arimo"/>
                          <a:cs typeface="Arimo"/>
                          <a:sym typeface="Arimo"/>
                        </a:rPr>
                        <a:t>DeepLabV3</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c>
                  <a:txBody>
                    <a:bodyPr anchor="t" rtlCol="false"/>
                    <a:lstStyle/>
                    <a:p>
                      <a:pPr algn="ctr">
                        <a:lnSpc>
                          <a:spcPts val="2879"/>
                        </a:lnSpc>
                        <a:defRPr/>
                      </a:pPr>
                      <a:r>
                        <a:rPr lang="en-US" sz="2400">
                          <a:solidFill>
                            <a:srgbClr val="191919"/>
                          </a:solidFill>
                          <a:latin typeface="Roboto"/>
                          <a:ea typeface="Roboto"/>
                          <a:cs typeface="Roboto"/>
                          <a:sym typeface="Roboto"/>
                        </a:rPr>
                        <a:t>95.57</a:t>
                      </a:r>
                      <a:endParaRPr lang="en-US" sz="1100"/>
                    </a:p>
                  </a:txBody>
                  <a:tcPr marL="45700" marR="45700" marT="45700" marB="45700" anchor="ctr">
                    <a:lnL cmpd="sng" algn="ctr" cap="flat" w="19050">
                      <a:solidFill>
                        <a:srgbClr val="191919"/>
                      </a:solidFill>
                      <a:prstDash val="solid"/>
                      <a:round/>
                      <a:headEnd type="none" w="med" len="med"/>
                      <a:tailEnd type="none" w="med" len="med"/>
                    </a:lnL>
                    <a:lnR cmpd="sng" algn="ctr" cap="flat" w="19050">
                      <a:solidFill>
                        <a:srgbClr val="191919"/>
                      </a:solidFill>
                      <a:prstDash val="solid"/>
                      <a:round/>
                      <a:headEnd type="none" w="med" len="med"/>
                      <a:tailEnd type="none" w="med" len="med"/>
                    </a:lnR>
                    <a:lnT cmpd="sng" algn="ctr" cap="flat" w="19050">
                      <a:solidFill>
                        <a:srgbClr val="191919"/>
                      </a:solidFill>
                      <a:prstDash val="solid"/>
                      <a:round/>
                      <a:headEnd type="none" w="med" len="med"/>
                      <a:tailEnd type="none" w="med" len="med"/>
                    </a:lnT>
                    <a:lnB cmpd="sng" algn="ctr" cap="flat" w="19050">
                      <a:solidFill>
                        <a:srgbClr val="191919"/>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33116" y="-5023416"/>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371394"/>
            <a:ext cx="7619186" cy="6177355"/>
          </a:xfrm>
          <a:custGeom>
            <a:avLst/>
            <a:gdLst/>
            <a:ahLst/>
            <a:cxnLst/>
            <a:rect r="r" b="b" t="t" l="l"/>
            <a:pathLst>
              <a:path h="6177355" w="7619186">
                <a:moveTo>
                  <a:pt x="0" y="0"/>
                </a:moveTo>
                <a:lnTo>
                  <a:pt x="7619186" y="0"/>
                </a:lnTo>
                <a:lnTo>
                  <a:pt x="7619186" y="6177355"/>
                </a:lnTo>
                <a:lnTo>
                  <a:pt x="0" y="6177355"/>
                </a:lnTo>
                <a:lnTo>
                  <a:pt x="0" y="0"/>
                </a:lnTo>
                <a:close/>
              </a:path>
            </a:pathLst>
          </a:custGeom>
          <a:blipFill>
            <a:blip r:embed="rId6"/>
            <a:stretch>
              <a:fillRect l="0" t="0" r="-1033" b="0"/>
            </a:stretch>
          </a:blipFill>
        </p:spPr>
      </p:sp>
      <p:sp>
        <p:nvSpPr>
          <p:cNvPr name="Freeform 5" id="5"/>
          <p:cNvSpPr/>
          <p:nvPr/>
        </p:nvSpPr>
        <p:spPr>
          <a:xfrm flipH="false" flipV="false" rot="0">
            <a:off x="8647886" y="2279508"/>
            <a:ext cx="8108689" cy="6361127"/>
          </a:xfrm>
          <a:custGeom>
            <a:avLst/>
            <a:gdLst/>
            <a:ahLst/>
            <a:cxnLst/>
            <a:rect r="r" b="b" t="t" l="l"/>
            <a:pathLst>
              <a:path h="6361127" w="8108689">
                <a:moveTo>
                  <a:pt x="0" y="0"/>
                </a:moveTo>
                <a:lnTo>
                  <a:pt x="8108689" y="0"/>
                </a:lnTo>
                <a:lnTo>
                  <a:pt x="8108689" y="6361127"/>
                </a:lnTo>
                <a:lnTo>
                  <a:pt x="0" y="6361127"/>
                </a:lnTo>
                <a:lnTo>
                  <a:pt x="0" y="0"/>
                </a:lnTo>
                <a:close/>
              </a:path>
            </a:pathLst>
          </a:custGeom>
          <a:blipFill>
            <a:blip r:embed="rId7"/>
            <a:stretch>
              <a:fillRect l="0" t="0" r="0" b="0"/>
            </a:stretch>
          </a:blipFill>
        </p:spPr>
      </p:sp>
      <p:sp>
        <p:nvSpPr>
          <p:cNvPr name="TextBox 6" id="6"/>
          <p:cNvSpPr txBox="true"/>
          <p:nvPr/>
        </p:nvSpPr>
        <p:spPr>
          <a:xfrm rot="0">
            <a:off x="1531425" y="781050"/>
            <a:ext cx="15225150" cy="895350"/>
          </a:xfrm>
          <a:prstGeom prst="rect">
            <a:avLst/>
          </a:prstGeom>
        </p:spPr>
        <p:txBody>
          <a:bodyPr anchor="t" rtlCol="false" tIns="0" lIns="0" bIns="0" rIns="0">
            <a:spAutoFit/>
          </a:bodyPr>
          <a:lstStyle/>
          <a:p>
            <a:pPr algn="l">
              <a:lnSpc>
                <a:spcPts val="6840"/>
              </a:lnSpc>
            </a:pPr>
            <a:r>
              <a:rPr lang="en-US" sz="5700">
                <a:solidFill>
                  <a:srgbClr val="191919"/>
                </a:solidFill>
                <a:latin typeface="Arimo"/>
                <a:ea typeface="Arimo"/>
                <a:cs typeface="Arimo"/>
                <a:sym typeface="Arimo"/>
              </a:rPr>
              <a:t>Accuracy and Loss graphs at level 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33116" y="-5023416"/>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5368" y="2279508"/>
            <a:ext cx="7732518" cy="6269241"/>
          </a:xfrm>
          <a:custGeom>
            <a:avLst/>
            <a:gdLst/>
            <a:ahLst/>
            <a:cxnLst/>
            <a:rect r="r" b="b" t="t" l="l"/>
            <a:pathLst>
              <a:path h="6269241" w="7732518">
                <a:moveTo>
                  <a:pt x="0" y="0"/>
                </a:moveTo>
                <a:lnTo>
                  <a:pt x="7732518" y="0"/>
                </a:lnTo>
                <a:lnTo>
                  <a:pt x="7732518" y="6269241"/>
                </a:lnTo>
                <a:lnTo>
                  <a:pt x="0" y="6269241"/>
                </a:lnTo>
                <a:lnTo>
                  <a:pt x="0" y="0"/>
                </a:lnTo>
                <a:close/>
              </a:path>
            </a:pathLst>
          </a:custGeom>
          <a:blipFill>
            <a:blip r:embed="rId6"/>
            <a:stretch>
              <a:fillRect l="-557" t="0" r="-557" b="0"/>
            </a:stretch>
          </a:blipFill>
        </p:spPr>
      </p:sp>
      <p:sp>
        <p:nvSpPr>
          <p:cNvPr name="Freeform 5" id="5"/>
          <p:cNvSpPr/>
          <p:nvPr/>
        </p:nvSpPr>
        <p:spPr>
          <a:xfrm flipH="false" flipV="false" rot="0">
            <a:off x="8647886" y="2279508"/>
            <a:ext cx="8108689" cy="6361127"/>
          </a:xfrm>
          <a:custGeom>
            <a:avLst/>
            <a:gdLst/>
            <a:ahLst/>
            <a:cxnLst/>
            <a:rect r="r" b="b" t="t" l="l"/>
            <a:pathLst>
              <a:path h="6361127" w="8108689">
                <a:moveTo>
                  <a:pt x="0" y="0"/>
                </a:moveTo>
                <a:lnTo>
                  <a:pt x="8108689" y="0"/>
                </a:lnTo>
                <a:lnTo>
                  <a:pt x="8108689" y="6361127"/>
                </a:lnTo>
                <a:lnTo>
                  <a:pt x="0" y="6361127"/>
                </a:lnTo>
                <a:lnTo>
                  <a:pt x="0" y="0"/>
                </a:lnTo>
                <a:close/>
              </a:path>
            </a:pathLst>
          </a:custGeom>
          <a:blipFill>
            <a:blip r:embed="rId7"/>
            <a:stretch>
              <a:fillRect l="-54" t="0" r="-54" b="0"/>
            </a:stretch>
          </a:blipFill>
        </p:spPr>
      </p:sp>
      <p:sp>
        <p:nvSpPr>
          <p:cNvPr name="TextBox 6" id="6"/>
          <p:cNvSpPr txBox="true"/>
          <p:nvPr/>
        </p:nvSpPr>
        <p:spPr>
          <a:xfrm rot="0">
            <a:off x="1531425" y="781050"/>
            <a:ext cx="15225150" cy="895350"/>
          </a:xfrm>
          <a:prstGeom prst="rect">
            <a:avLst/>
          </a:prstGeom>
        </p:spPr>
        <p:txBody>
          <a:bodyPr anchor="t" rtlCol="false" tIns="0" lIns="0" bIns="0" rIns="0">
            <a:spAutoFit/>
          </a:bodyPr>
          <a:lstStyle/>
          <a:p>
            <a:pPr algn="l">
              <a:lnSpc>
                <a:spcPts val="6840"/>
              </a:lnSpc>
            </a:pPr>
            <a:r>
              <a:rPr lang="en-US" sz="5700">
                <a:solidFill>
                  <a:srgbClr val="191919"/>
                </a:solidFill>
                <a:latin typeface="Arimo"/>
                <a:ea typeface="Arimo"/>
                <a:cs typeface="Arimo"/>
                <a:sym typeface="Arimo"/>
              </a:rPr>
              <a:t>Accuracy and Loss graphs at level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20975"/>
            <a:ext cx="10913855" cy="2552700"/>
          </a:xfrm>
          <a:prstGeom prst="rect">
            <a:avLst/>
          </a:prstGeom>
        </p:spPr>
        <p:txBody>
          <a:bodyPr anchor="t" rtlCol="false" tIns="0" lIns="0" bIns="0" rIns="0">
            <a:spAutoFit/>
          </a:bodyPr>
          <a:lstStyle/>
          <a:p>
            <a:pPr algn="l">
              <a:lnSpc>
                <a:spcPts val="19679"/>
              </a:lnSpc>
            </a:pPr>
            <a:r>
              <a:rPr lang="en-US" sz="16399">
                <a:solidFill>
                  <a:srgbClr val="191919"/>
                </a:solidFill>
                <a:latin typeface="Arimo"/>
                <a:ea typeface="Arimo"/>
                <a:cs typeface="Arimo"/>
                <a:sym typeface="Arimo"/>
              </a:rPr>
              <a:t>Introduction</a:t>
            </a:r>
          </a:p>
        </p:txBody>
      </p:sp>
      <p:sp>
        <p:nvSpPr>
          <p:cNvPr name="TextBox 5" id="5"/>
          <p:cNvSpPr txBox="true"/>
          <p:nvPr/>
        </p:nvSpPr>
        <p:spPr>
          <a:xfrm rot="0">
            <a:off x="2864284" y="2847925"/>
            <a:ext cx="2471251" cy="2552700"/>
          </a:xfrm>
          <a:prstGeom prst="rect">
            <a:avLst/>
          </a:prstGeom>
        </p:spPr>
        <p:txBody>
          <a:bodyPr anchor="t" rtlCol="false" tIns="0" lIns="0" bIns="0" rIns="0">
            <a:spAutoFit/>
          </a:bodyPr>
          <a:lstStyle/>
          <a:p>
            <a:pPr algn="l">
              <a:lnSpc>
                <a:spcPts val="19680"/>
              </a:lnSpc>
            </a:pPr>
            <a:r>
              <a:rPr lang="en-US" sz="16400">
                <a:solidFill>
                  <a:srgbClr val="191919"/>
                </a:solidFill>
                <a:latin typeface="Arimo"/>
                <a:ea typeface="Arimo"/>
                <a:cs typeface="Arimo"/>
                <a:sym typeface="Arimo"/>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68600"/>
            <a:ext cx="14395016" cy="1833477"/>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Conclusion</a:t>
            </a:r>
          </a:p>
        </p:txBody>
      </p:sp>
      <p:sp>
        <p:nvSpPr>
          <p:cNvPr name="TextBox 5" id="5"/>
          <p:cNvSpPr txBox="true"/>
          <p:nvPr/>
        </p:nvSpPr>
        <p:spPr>
          <a:xfrm rot="0">
            <a:off x="2864284" y="2605087"/>
            <a:ext cx="2471251" cy="2362200"/>
          </a:xfrm>
          <a:prstGeom prst="rect">
            <a:avLst/>
          </a:prstGeom>
        </p:spPr>
        <p:txBody>
          <a:bodyPr anchor="t" rtlCol="false" tIns="0" lIns="0" bIns="0" rIns="0">
            <a:spAutoFit/>
          </a:bodyPr>
          <a:lstStyle/>
          <a:p>
            <a:pPr algn="l">
              <a:lnSpc>
                <a:spcPts val="18119"/>
              </a:lnSpc>
            </a:pPr>
            <a:r>
              <a:rPr lang="en-US" sz="15099">
                <a:solidFill>
                  <a:srgbClr val="191919"/>
                </a:solidFill>
                <a:latin typeface="Arimo"/>
                <a:ea typeface="Arimo"/>
                <a:cs typeface="Arimo"/>
                <a:sym typeface="Arimo"/>
              </a:rPr>
              <a:t>12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0908" y="-50357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Conclusion</a:t>
            </a:r>
          </a:p>
        </p:txBody>
      </p:sp>
      <p:sp>
        <p:nvSpPr>
          <p:cNvPr name="TextBox 5" id="5"/>
          <p:cNvSpPr txBox="true"/>
          <p:nvPr/>
        </p:nvSpPr>
        <p:spPr>
          <a:xfrm rot="0">
            <a:off x="1531425" y="2681167"/>
            <a:ext cx="14954870" cy="4429125"/>
          </a:xfrm>
          <a:prstGeom prst="rect">
            <a:avLst/>
          </a:prstGeom>
        </p:spPr>
        <p:txBody>
          <a:bodyPr anchor="t" rtlCol="false" tIns="0" lIns="0" bIns="0" rIns="0">
            <a:spAutoFit/>
          </a:bodyPr>
          <a:lstStyle/>
          <a:p>
            <a:pPr algn="l" marL="626107" indent="-313054" lvl="1">
              <a:lnSpc>
                <a:spcPts val="3479"/>
              </a:lnSpc>
              <a:buFont typeface="Arial"/>
              <a:buChar char="•"/>
            </a:pPr>
            <a:r>
              <a:rPr lang="en-US" sz="2899">
                <a:solidFill>
                  <a:srgbClr val="191919"/>
                </a:solidFill>
                <a:latin typeface="Heebo"/>
                <a:ea typeface="Heebo"/>
                <a:cs typeface="Heebo"/>
                <a:sym typeface="Heebo"/>
              </a:rPr>
              <a:t>The Multi Level Transformer model achieved an outstanding overall accuracy of 98.81% in apple disease classification.</a:t>
            </a:r>
          </a:p>
          <a:p>
            <a:pPr algn="l" marL="626107" indent="-313054" lvl="1">
              <a:lnSpc>
                <a:spcPts val="3479"/>
              </a:lnSpc>
              <a:buFont typeface="Arial"/>
              <a:buChar char="•"/>
            </a:pPr>
            <a:r>
              <a:rPr lang="en-US" sz="2899">
                <a:solidFill>
                  <a:srgbClr val="191919"/>
                </a:solidFill>
                <a:latin typeface="Heebo"/>
                <a:ea typeface="Heebo"/>
                <a:cs typeface="Heebo"/>
                <a:sym typeface="Heebo"/>
              </a:rPr>
              <a:t>This performance surpassed that of past Segmentation and Transformer models, which attained accuracies of 97.81%, 95.57%  respectively.</a:t>
            </a:r>
          </a:p>
          <a:p>
            <a:pPr algn="l" marL="626107" indent="-313054" lvl="1">
              <a:lnSpc>
                <a:spcPts val="3479"/>
              </a:lnSpc>
              <a:buFont typeface="Arial"/>
              <a:buChar char="•"/>
            </a:pPr>
            <a:r>
              <a:rPr lang="en-US" sz="2899">
                <a:solidFill>
                  <a:srgbClr val="191919"/>
                </a:solidFill>
                <a:latin typeface="Heebo"/>
                <a:ea typeface="Heebo"/>
                <a:cs typeface="Heebo"/>
                <a:sym typeface="Heebo"/>
              </a:rPr>
              <a:t>The superior accuracy of the Multi Level Transformer underscores the efficacy of self-attention mechanisms and multi level classification.</a:t>
            </a:r>
          </a:p>
          <a:p>
            <a:pPr algn="l" marL="626107" indent="-313054" lvl="1">
              <a:lnSpc>
                <a:spcPts val="3479"/>
              </a:lnSpc>
              <a:buFont typeface="Arial"/>
              <a:buChar char="•"/>
            </a:pPr>
            <a:r>
              <a:rPr lang="en-US" sz="2899">
                <a:solidFill>
                  <a:srgbClr val="191919"/>
                </a:solidFill>
                <a:latin typeface="Heebo"/>
                <a:ea typeface="Heebo"/>
                <a:cs typeface="Heebo"/>
                <a:sym typeface="Heebo"/>
              </a:rPr>
              <a:t>These results highlight the potential of Multi Level Transformer architectures in advancing agricultural technology for improved disease management and enhanced global food security.</a:t>
            </a:r>
          </a:p>
          <a:p>
            <a:pPr algn="l">
              <a:lnSpc>
                <a:spcPts val="39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68600"/>
            <a:ext cx="14395016" cy="3424152"/>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Future</a:t>
            </a:r>
          </a:p>
          <a:p>
            <a:pPr algn="l">
              <a:lnSpc>
                <a:spcPts val="12532"/>
              </a:lnSpc>
            </a:pPr>
            <a:r>
              <a:rPr lang="en-US" sz="15099">
                <a:solidFill>
                  <a:srgbClr val="191919"/>
                </a:solidFill>
                <a:latin typeface="Arimo"/>
                <a:ea typeface="Arimo"/>
                <a:cs typeface="Arimo"/>
                <a:sym typeface="Arimo"/>
              </a:rPr>
              <a:t>Work</a:t>
            </a:r>
          </a:p>
        </p:txBody>
      </p:sp>
      <p:sp>
        <p:nvSpPr>
          <p:cNvPr name="TextBox 5" id="5"/>
          <p:cNvSpPr txBox="true"/>
          <p:nvPr/>
        </p:nvSpPr>
        <p:spPr>
          <a:xfrm rot="0">
            <a:off x="2864284" y="2605087"/>
            <a:ext cx="2471251" cy="2362200"/>
          </a:xfrm>
          <a:prstGeom prst="rect">
            <a:avLst/>
          </a:prstGeom>
        </p:spPr>
        <p:txBody>
          <a:bodyPr anchor="t" rtlCol="false" tIns="0" lIns="0" bIns="0" rIns="0">
            <a:spAutoFit/>
          </a:bodyPr>
          <a:lstStyle/>
          <a:p>
            <a:pPr algn="l">
              <a:lnSpc>
                <a:spcPts val="18119"/>
              </a:lnSpc>
            </a:pPr>
            <a:r>
              <a:rPr lang="en-US" sz="15099">
                <a:solidFill>
                  <a:srgbClr val="191919"/>
                </a:solidFill>
                <a:latin typeface="Arimo"/>
                <a:ea typeface="Arimo"/>
                <a:cs typeface="Arimo"/>
                <a:sym typeface="Arimo"/>
              </a:rPr>
              <a:t>13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0908" y="-50357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Future Work</a:t>
            </a:r>
          </a:p>
        </p:txBody>
      </p:sp>
      <p:sp>
        <p:nvSpPr>
          <p:cNvPr name="TextBox 5" id="5"/>
          <p:cNvSpPr txBox="true"/>
          <p:nvPr/>
        </p:nvSpPr>
        <p:spPr>
          <a:xfrm rot="0">
            <a:off x="1531425" y="2681167"/>
            <a:ext cx="14954870" cy="5686425"/>
          </a:xfrm>
          <a:prstGeom prst="rect">
            <a:avLst/>
          </a:prstGeom>
        </p:spPr>
        <p:txBody>
          <a:bodyPr anchor="t" rtlCol="false" tIns="0" lIns="0" bIns="0" rIns="0">
            <a:spAutoFit/>
          </a:bodyPr>
          <a:lstStyle/>
          <a:p>
            <a:pPr algn="l" marL="626107" indent="-313054" lvl="1">
              <a:lnSpc>
                <a:spcPts val="3479"/>
              </a:lnSpc>
              <a:buFont typeface="Arial"/>
              <a:buChar char="•"/>
            </a:pPr>
            <a:r>
              <a:rPr lang="en-US" sz="2899">
                <a:solidFill>
                  <a:srgbClr val="191919"/>
                </a:solidFill>
                <a:latin typeface="Heebo"/>
                <a:ea typeface="Heebo"/>
                <a:cs typeface="Heebo"/>
                <a:sym typeface="Heebo"/>
              </a:rPr>
              <a:t>To scale an AI model initially designed for a single crop to be applicable in broader agricultural contexts, it must be adapted to handle a diverse range of crops, each with distinct characteristics, diseases, and growth patterns. This requires expanding the dataset to include multiple crops and ensuring that each crop’s specific traits, such as disease types, growth stages, and environmental conditions, are accurately labeled. </a:t>
            </a:r>
          </a:p>
          <a:p>
            <a:pPr algn="l" marL="626107" indent="-313054" lvl="1">
              <a:lnSpc>
                <a:spcPts val="3479"/>
              </a:lnSpc>
              <a:buFont typeface="Arial"/>
              <a:buChar char="•"/>
            </a:pPr>
            <a:r>
              <a:rPr lang="en-US" sz="2899">
                <a:solidFill>
                  <a:srgbClr val="191919"/>
                </a:solidFill>
                <a:latin typeface="Heebo"/>
                <a:ea typeface="Heebo"/>
                <a:cs typeface="Heebo"/>
                <a:sym typeface="Heebo"/>
              </a:rPr>
              <a:t>Additionally, the model's architecture may need to be adjusted to accommodate the variability in crop-related data, potentially using multi-task learning or specialized models for different crops while maintaining generalization across the entire agricultural spectrum.</a:t>
            </a:r>
          </a:p>
          <a:p>
            <a:pPr algn="l">
              <a:lnSpc>
                <a:spcPts val="3479"/>
              </a:lnSpc>
            </a:pPr>
          </a:p>
          <a:p>
            <a:pPr algn="l">
              <a:lnSpc>
                <a:spcPts val="3479"/>
              </a:lnSpc>
            </a:pPr>
            <a:r>
              <a:rPr lang="en-US" sz="2899">
                <a:solidFill>
                  <a:srgbClr val="191919"/>
                </a:solidFill>
                <a:latin typeface="Heebo"/>
                <a:ea typeface="Heebo"/>
                <a:cs typeface="Heebo"/>
                <a:sym typeface="Heebo"/>
              </a:rPr>
              <a:t>These future enhancements will not only broaden the applicability of our model but also ensure its practical utility in real-world environments, where access to high-performance hardware may be limited.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4968600"/>
            <a:ext cx="14395016" cy="1833477"/>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References</a:t>
            </a:r>
          </a:p>
        </p:txBody>
      </p:sp>
      <p:sp>
        <p:nvSpPr>
          <p:cNvPr name="TextBox 5" id="5"/>
          <p:cNvSpPr txBox="true"/>
          <p:nvPr/>
        </p:nvSpPr>
        <p:spPr>
          <a:xfrm rot="0">
            <a:off x="2864284" y="2605087"/>
            <a:ext cx="2471251" cy="2362200"/>
          </a:xfrm>
          <a:prstGeom prst="rect">
            <a:avLst/>
          </a:prstGeom>
        </p:spPr>
        <p:txBody>
          <a:bodyPr anchor="t" rtlCol="false" tIns="0" lIns="0" bIns="0" rIns="0">
            <a:spAutoFit/>
          </a:bodyPr>
          <a:lstStyle/>
          <a:p>
            <a:pPr algn="l">
              <a:lnSpc>
                <a:spcPts val="18119"/>
              </a:lnSpc>
            </a:pPr>
            <a:r>
              <a:rPr lang="en-US" sz="15099">
                <a:solidFill>
                  <a:srgbClr val="191919"/>
                </a:solidFill>
                <a:latin typeface="Arimo"/>
                <a:ea typeface="Arimo"/>
                <a:cs typeface="Arimo"/>
                <a:sym typeface="Arimo"/>
              </a:rPr>
              <a:t>14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0908" y="-503574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References</a:t>
            </a:r>
          </a:p>
        </p:txBody>
      </p:sp>
      <p:sp>
        <p:nvSpPr>
          <p:cNvPr name="TextBox 5" id="5"/>
          <p:cNvSpPr txBox="true"/>
          <p:nvPr/>
        </p:nvSpPr>
        <p:spPr>
          <a:xfrm rot="0">
            <a:off x="1531425" y="2681167"/>
            <a:ext cx="14954870" cy="5686425"/>
          </a:xfrm>
          <a:prstGeom prst="rect">
            <a:avLst/>
          </a:prstGeom>
        </p:spPr>
        <p:txBody>
          <a:bodyPr anchor="t" rtlCol="false" tIns="0" lIns="0" bIns="0" rIns="0">
            <a:spAutoFit/>
          </a:bodyPr>
          <a:lstStyle/>
          <a:p>
            <a:pPr algn="l">
              <a:lnSpc>
                <a:spcPts val="3479"/>
              </a:lnSpc>
            </a:pPr>
            <a:r>
              <a:rPr lang="en-US" sz="2899">
                <a:solidFill>
                  <a:srgbClr val="191919"/>
                </a:solidFill>
                <a:latin typeface="Heebo"/>
                <a:ea typeface="Heebo"/>
                <a:cs typeface="Heebo"/>
                <a:sym typeface="Heebo"/>
              </a:rPr>
              <a:t>[1] R. Viswanathan • G. P. Rao, Disease Scenario and Management of Major Sugarcane Diseases in India</a:t>
            </a:r>
          </a:p>
          <a:p>
            <a:pPr algn="l">
              <a:lnSpc>
                <a:spcPts val="3479"/>
              </a:lnSpc>
            </a:pPr>
            <a:r>
              <a:rPr lang="en-US" sz="2899">
                <a:solidFill>
                  <a:srgbClr val="191919"/>
                </a:solidFill>
                <a:latin typeface="Heebo"/>
                <a:ea typeface="Heebo"/>
                <a:cs typeface="Heebo"/>
                <a:sym typeface="Heebo"/>
              </a:rPr>
              <a:t>[2]  Xuechen Li, Xiuhua Li, Muqing Zhang, Qinghan Dong, Guiying Zhang, Zeping Wang, Peng Wei, SugarcaneGAN: A novel dataset generating approach for sugarcane leaf diseases based on lightweight hybrid CNN-Transformer network.</a:t>
            </a:r>
          </a:p>
          <a:p>
            <a:pPr algn="l">
              <a:lnSpc>
                <a:spcPts val="3479"/>
              </a:lnSpc>
            </a:pPr>
            <a:r>
              <a:rPr lang="en-US" sz="2899">
                <a:solidFill>
                  <a:srgbClr val="191919"/>
                </a:solidFill>
                <a:latin typeface="Heebo"/>
                <a:ea typeface="Heebo"/>
                <a:cs typeface="Heebo"/>
                <a:sym typeface="Heebo"/>
              </a:rPr>
              <a:t>[3]Krizhevsky, A., Sutskever, I., Hinton, G.E., 2012. ImageNet classification with deep</a:t>
            </a:r>
          </a:p>
          <a:p>
            <a:pPr algn="l">
              <a:lnSpc>
                <a:spcPts val="3479"/>
              </a:lnSpc>
            </a:pPr>
            <a:r>
              <a:rPr lang="en-US" sz="2899">
                <a:solidFill>
                  <a:srgbClr val="191919"/>
                </a:solidFill>
                <a:latin typeface="Heebo"/>
                <a:ea typeface="Heebo"/>
                <a:cs typeface="Heebo"/>
                <a:sym typeface="Heebo"/>
              </a:rPr>
              <a:t>convolutional neural networks. Adv. Neural Inf. Process. Syst. 25 (2), 1097–1105.</a:t>
            </a:r>
          </a:p>
          <a:p>
            <a:pPr algn="l">
              <a:lnSpc>
                <a:spcPts val="3479"/>
              </a:lnSpc>
            </a:pPr>
            <a:r>
              <a:rPr lang="en-US" sz="2899">
                <a:solidFill>
                  <a:srgbClr val="191919"/>
                </a:solidFill>
                <a:latin typeface="Heebo"/>
                <a:ea typeface="Heebo"/>
                <a:cs typeface="Heebo"/>
                <a:sym typeface="Heebo"/>
              </a:rPr>
              <a:t>[4]Ashish Vaswani, Noam Shazeer, Niki Parmar, Jakob Uszkoreit, Llion Jones, Aidan N. Gomez, Lukasz Kaiser, Illia Polosukhin. (2017). Attention Is All You Need. arXiv preprint arXiv:1706.03762, 2017.</a:t>
            </a:r>
          </a:p>
          <a:p>
            <a:pPr algn="l">
              <a:lnSpc>
                <a:spcPts val="3479"/>
              </a:lnSpc>
            </a:pPr>
            <a:r>
              <a:rPr lang="en-US" sz="2899">
                <a:solidFill>
                  <a:srgbClr val="191919"/>
                </a:solidFill>
                <a:latin typeface="Heebo"/>
                <a:ea typeface="Heebo"/>
                <a:cs typeface="Heebo"/>
                <a:sym typeface="Heebo"/>
              </a:rPr>
              <a:t>[5] Edward J. Hu, Yelong Shen, Phillip Wallis, Zeyuan Allen-Zhu, Yuanzhi Li, Shean Wang, Lu Wang, Weizhu Chen, LoRA: Low-Rank Adaptation of Large Language Models, arXiv preprint arXiv:2106.09685v2</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37747" y="4460124"/>
            <a:ext cx="9901507" cy="1833477"/>
          </a:xfrm>
          <a:prstGeom prst="rect">
            <a:avLst/>
          </a:prstGeom>
        </p:spPr>
        <p:txBody>
          <a:bodyPr anchor="t" rtlCol="false" tIns="0" lIns="0" bIns="0" rIns="0">
            <a:spAutoFit/>
          </a:bodyPr>
          <a:lstStyle/>
          <a:p>
            <a:pPr algn="l">
              <a:lnSpc>
                <a:spcPts val="12532"/>
              </a:lnSpc>
            </a:pPr>
            <a:r>
              <a:rPr lang="en-US" sz="15099">
                <a:solidFill>
                  <a:srgbClr val="191919"/>
                </a:solidFill>
                <a:latin typeface="Arimo"/>
                <a:ea typeface="Arimo"/>
                <a:cs typeface="Arimo"/>
                <a:sym typeface="Arimo"/>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70608" y="46437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1425" y="1141850"/>
            <a:ext cx="15225150" cy="99112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Introduction</a:t>
            </a:r>
          </a:p>
        </p:txBody>
      </p:sp>
      <p:sp>
        <p:nvSpPr>
          <p:cNvPr name="TextBox 5" id="5"/>
          <p:cNvSpPr txBox="true"/>
          <p:nvPr/>
        </p:nvSpPr>
        <p:spPr>
          <a:xfrm rot="0">
            <a:off x="1531425" y="3732021"/>
            <a:ext cx="6171750" cy="254317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AI in disease identification for agriculture helps detect plant diseases early through image analysis, sensors, and machine learning models. It enables accurate diagnosis, reduces crop losses, and provides timely interventions, ensuring healthier crops and higher yields.</a:t>
            </a:r>
          </a:p>
        </p:txBody>
      </p:sp>
      <p:sp>
        <p:nvSpPr>
          <p:cNvPr name="TextBox 6" id="6"/>
          <p:cNvSpPr txBox="true"/>
          <p:nvPr/>
        </p:nvSpPr>
        <p:spPr>
          <a:xfrm rot="0">
            <a:off x="1531425" y="2617596"/>
            <a:ext cx="6980852" cy="619125"/>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Why AI in Field?</a:t>
            </a:r>
          </a:p>
        </p:txBody>
      </p:sp>
      <p:sp>
        <p:nvSpPr>
          <p:cNvPr name="TextBox 7" id="7"/>
          <p:cNvSpPr txBox="true"/>
          <p:nvPr/>
        </p:nvSpPr>
        <p:spPr>
          <a:xfrm rot="0">
            <a:off x="9144000" y="4133708"/>
            <a:ext cx="6719852" cy="43529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Machine learning models improve audit speed and accuracy by quickly processing large datasets, reducing human errors, and detecting anomalies or patterns that might be missed by manual audits.</a:t>
            </a:r>
          </a:p>
          <a:p>
            <a:pPr algn="l">
              <a:lnSpc>
                <a:spcPts val="2879"/>
              </a:lnSpc>
            </a:pPr>
          </a:p>
          <a:p>
            <a:pPr algn="l">
              <a:lnSpc>
                <a:spcPts val="2879"/>
              </a:lnSpc>
            </a:pPr>
            <a:r>
              <a:rPr lang="en-US" sz="2400">
                <a:solidFill>
                  <a:srgbClr val="191919"/>
                </a:solidFill>
                <a:latin typeface="Roboto"/>
                <a:ea typeface="Roboto"/>
                <a:cs typeface="Roboto"/>
                <a:sym typeface="Roboto"/>
              </a:rPr>
              <a:t>ML models are highly scalable and cost-effective, providing consistent, unbiased results without fatigue. This automation reduces audit times, enhances efficiency, and allows for more frequent data reviews at lower costs.</a:t>
            </a:r>
          </a:p>
          <a:p>
            <a:pPr algn="l">
              <a:lnSpc>
                <a:spcPts val="2879"/>
              </a:lnSpc>
            </a:pPr>
          </a:p>
        </p:txBody>
      </p:sp>
      <p:sp>
        <p:nvSpPr>
          <p:cNvPr name="TextBox 8" id="8"/>
          <p:cNvSpPr txBox="true"/>
          <p:nvPr/>
        </p:nvSpPr>
        <p:spPr>
          <a:xfrm rot="0">
            <a:off x="9144050" y="2617596"/>
            <a:ext cx="6980852" cy="1219200"/>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What is benefit of ml model over human audit?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19816" y="58117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7460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17725" y="2325879"/>
            <a:ext cx="15225150" cy="628650"/>
          </a:xfrm>
          <a:prstGeom prst="rect">
            <a:avLst/>
          </a:prstGeom>
        </p:spPr>
        <p:txBody>
          <a:bodyPr anchor="t" rtlCol="false" tIns="0" lIns="0" bIns="0" rIns="0">
            <a:spAutoFit/>
          </a:bodyPr>
          <a:lstStyle/>
          <a:p>
            <a:pPr algn="l">
              <a:lnSpc>
                <a:spcPts val="4800"/>
              </a:lnSpc>
            </a:pPr>
            <a:r>
              <a:rPr lang="en-US" sz="4000">
                <a:solidFill>
                  <a:srgbClr val="191919"/>
                </a:solidFill>
                <a:latin typeface="Arimo"/>
                <a:ea typeface="Arimo"/>
                <a:cs typeface="Arimo"/>
                <a:sym typeface="Arimo"/>
              </a:rPr>
              <a:t>What’s the status of loss due to plant diseases? </a:t>
            </a:r>
          </a:p>
        </p:txBody>
      </p:sp>
      <p:sp>
        <p:nvSpPr>
          <p:cNvPr name="TextBox 5" id="5"/>
          <p:cNvSpPr txBox="true"/>
          <p:nvPr/>
        </p:nvSpPr>
        <p:spPr>
          <a:xfrm rot="0">
            <a:off x="1517725" y="3727588"/>
            <a:ext cx="4692150" cy="29051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Climate-related factors, such as temperature, light, water, precipitation, and extreme weather are crucial for global sugarcane production. However, climate change has led to drought, heat stress, insect pests, and diseases, which limit crop productivity. </a:t>
            </a:r>
          </a:p>
        </p:txBody>
      </p:sp>
      <p:sp>
        <p:nvSpPr>
          <p:cNvPr name="TextBox 6" id="6"/>
          <p:cNvSpPr txBox="true"/>
          <p:nvPr/>
        </p:nvSpPr>
        <p:spPr>
          <a:xfrm rot="0">
            <a:off x="6791079" y="3727588"/>
            <a:ext cx="4692150" cy="43529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Pests and diseases, including approximately 100 fungi, 10 bacteria, 10 viruses, and 50 nematodes, contribute to declining crop yield worldwide</a:t>
            </a:r>
            <a:r>
              <a:rPr lang="en-US" sz="2400">
                <a:solidFill>
                  <a:srgbClr val="191919"/>
                </a:solidFill>
                <a:latin typeface="Roboto"/>
                <a:ea typeface="Roboto"/>
                <a:cs typeface="Roboto"/>
                <a:sym typeface="Roboto"/>
              </a:rPr>
              <a:t>. Sugarcane yield losses are primarily caused by diseases, such as rust (20%), smut (75%), ratoon stunting disease (RSD) (40%), and mosaic virus infection (40%), which lead to 37% global agricultural production loss[1]</a:t>
            </a:r>
          </a:p>
        </p:txBody>
      </p:sp>
      <p:sp>
        <p:nvSpPr>
          <p:cNvPr name="TextBox 7" id="7"/>
          <p:cNvSpPr txBox="true"/>
          <p:nvPr/>
        </p:nvSpPr>
        <p:spPr>
          <a:xfrm rot="0">
            <a:off x="12064433" y="3727588"/>
            <a:ext cx="4692150" cy="29051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Each year, plant diseases cost the global economy around $220 billion, and invasive insects around $70 billion, according to the Food and Agriculture Organization of the United Nations.</a:t>
            </a:r>
          </a:p>
          <a:p>
            <a:pPr algn="l">
              <a:lnSpc>
                <a:spcPts val="28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5016225"/>
            <a:ext cx="10913855" cy="3704298"/>
          </a:xfrm>
          <a:prstGeom prst="rect">
            <a:avLst/>
          </a:prstGeom>
        </p:spPr>
        <p:txBody>
          <a:bodyPr anchor="t" rtlCol="false" tIns="0" lIns="0" bIns="0" rIns="0">
            <a:spAutoFit/>
          </a:bodyPr>
          <a:lstStyle/>
          <a:p>
            <a:pPr algn="l">
              <a:lnSpc>
                <a:spcPts val="13611"/>
              </a:lnSpc>
            </a:pPr>
            <a:r>
              <a:rPr lang="en-US" sz="16399">
                <a:solidFill>
                  <a:srgbClr val="191919"/>
                </a:solidFill>
                <a:latin typeface="Arimo"/>
                <a:ea typeface="Arimo"/>
                <a:cs typeface="Arimo"/>
                <a:sym typeface="Arimo"/>
              </a:rPr>
              <a:t>Problem Statement</a:t>
            </a:r>
          </a:p>
        </p:txBody>
      </p:sp>
      <p:sp>
        <p:nvSpPr>
          <p:cNvPr name="TextBox 5" id="5"/>
          <p:cNvSpPr txBox="true"/>
          <p:nvPr/>
        </p:nvSpPr>
        <p:spPr>
          <a:xfrm rot="0">
            <a:off x="2864284" y="2514600"/>
            <a:ext cx="2471251" cy="2552700"/>
          </a:xfrm>
          <a:prstGeom prst="rect">
            <a:avLst/>
          </a:prstGeom>
        </p:spPr>
        <p:txBody>
          <a:bodyPr anchor="t" rtlCol="false" tIns="0" lIns="0" bIns="0" rIns="0">
            <a:spAutoFit/>
          </a:bodyPr>
          <a:lstStyle/>
          <a:p>
            <a:pPr algn="l">
              <a:lnSpc>
                <a:spcPts val="19680"/>
              </a:lnSpc>
            </a:pPr>
            <a:r>
              <a:rPr lang="en-US" sz="16400">
                <a:solidFill>
                  <a:srgbClr val="191919"/>
                </a:solidFill>
                <a:latin typeface="Arimo"/>
                <a:ea typeface="Arimo"/>
                <a:cs typeface="Arimo"/>
                <a:sym typeface="Arimo"/>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98334" y="-2897392"/>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61576" y="2181225"/>
            <a:ext cx="12537755" cy="5876925"/>
          </a:xfrm>
          <a:prstGeom prst="rect">
            <a:avLst/>
          </a:prstGeom>
        </p:spPr>
        <p:txBody>
          <a:bodyPr anchor="t" rtlCol="false" tIns="0" lIns="0" bIns="0" rIns="0">
            <a:spAutoFit/>
          </a:bodyPr>
          <a:lstStyle/>
          <a:p>
            <a:pPr algn="l">
              <a:lnSpc>
                <a:spcPts val="11519"/>
              </a:lnSpc>
            </a:pPr>
            <a:r>
              <a:rPr lang="en-US" sz="9600">
                <a:solidFill>
                  <a:srgbClr val="191919"/>
                </a:solidFill>
                <a:latin typeface="Arimo"/>
                <a:ea typeface="Arimo"/>
                <a:cs typeface="Arimo"/>
                <a:sym typeface="Arimo"/>
              </a:rPr>
              <a:t>Developing a precise and efficient  method for sugarcane leaf disease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4284" y="34132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0" y="35560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64284" y="5016225"/>
            <a:ext cx="10913855" cy="3704298"/>
          </a:xfrm>
          <a:prstGeom prst="rect">
            <a:avLst/>
          </a:prstGeom>
        </p:spPr>
        <p:txBody>
          <a:bodyPr anchor="t" rtlCol="false" tIns="0" lIns="0" bIns="0" rIns="0">
            <a:spAutoFit/>
          </a:bodyPr>
          <a:lstStyle/>
          <a:p>
            <a:pPr algn="l">
              <a:lnSpc>
                <a:spcPts val="13611"/>
              </a:lnSpc>
            </a:pPr>
            <a:r>
              <a:rPr lang="en-US" sz="16399">
                <a:solidFill>
                  <a:srgbClr val="191919"/>
                </a:solidFill>
                <a:latin typeface="Arimo"/>
                <a:ea typeface="Arimo"/>
                <a:cs typeface="Arimo"/>
                <a:sym typeface="Arimo"/>
              </a:rPr>
              <a:t>Literature</a:t>
            </a:r>
          </a:p>
          <a:p>
            <a:pPr algn="l">
              <a:lnSpc>
                <a:spcPts val="13611"/>
              </a:lnSpc>
            </a:pPr>
            <a:r>
              <a:rPr lang="en-US" sz="16399">
                <a:solidFill>
                  <a:srgbClr val="191919"/>
                </a:solidFill>
                <a:latin typeface="Arimo"/>
                <a:ea typeface="Arimo"/>
                <a:cs typeface="Arimo"/>
                <a:sym typeface="Arimo"/>
              </a:rPr>
              <a:t>Survey</a:t>
            </a:r>
          </a:p>
        </p:txBody>
      </p:sp>
      <p:sp>
        <p:nvSpPr>
          <p:cNvPr name="TextBox 5" id="5"/>
          <p:cNvSpPr txBox="true"/>
          <p:nvPr/>
        </p:nvSpPr>
        <p:spPr>
          <a:xfrm rot="0">
            <a:off x="2864284" y="2514600"/>
            <a:ext cx="2471251" cy="2552700"/>
          </a:xfrm>
          <a:prstGeom prst="rect">
            <a:avLst/>
          </a:prstGeom>
        </p:spPr>
        <p:txBody>
          <a:bodyPr anchor="t" rtlCol="false" tIns="0" lIns="0" bIns="0" rIns="0">
            <a:spAutoFit/>
          </a:bodyPr>
          <a:lstStyle/>
          <a:p>
            <a:pPr algn="l">
              <a:lnSpc>
                <a:spcPts val="19680"/>
              </a:lnSpc>
            </a:pPr>
            <a:r>
              <a:rPr lang="en-US" sz="16400">
                <a:solidFill>
                  <a:srgbClr val="191919"/>
                </a:solidFill>
                <a:latin typeface="Arimo"/>
                <a:ea typeface="Arimo"/>
                <a:cs typeface="Arimo"/>
                <a:sym typeface="Arimo"/>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00884" y="5521008"/>
            <a:ext cx="9181850" cy="9181850"/>
          </a:xfrm>
          <a:custGeom>
            <a:avLst/>
            <a:gdLst/>
            <a:ahLst/>
            <a:cxnLst/>
            <a:rect r="r" b="b" t="t" l="l"/>
            <a:pathLst>
              <a:path h="9181850" w="9181850">
                <a:moveTo>
                  <a:pt x="0" y="0"/>
                </a:moveTo>
                <a:lnTo>
                  <a:pt x="9181850" y="0"/>
                </a:lnTo>
                <a:lnTo>
                  <a:pt x="9181850" y="9181850"/>
                </a:lnTo>
                <a:lnTo>
                  <a:pt x="0" y="9181850"/>
                </a:lnTo>
                <a:lnTo>
                  <a:pt x="0" y="0"/>
                </a:lnTo>
                <a:close/>
              </a:path>
            </a:pathLst>
          </a:custGeom>
          <a:blipFill>
            <a:blip r:embed="rId3"/>
            <a:stretch>
              <a:fillRect l="0" t="0" r="0" b="0"/>
            </a:stretch>
          </a:blipFill>
        </p:spPr>
      </p:sp>
      <p:sp>
        <p:nvSpPr>
          <p:cNvPr name="Freeform 3" id="3"/>
          <p:cNvSpPr/>
          <p:nvPr/>
        </p:nvSpPr>
        <p:spPr>
          <a:xfrm flipH="false" flipV="false" rot="0">
            <a:off x="355550" y="355550"/>
            <a:ext cx="17577000" cy="9575800"/>
          </a:xfrm>
          <a:custGeom>
            <a:avLst/>
            <a:gdLst/>
            <a:ahLst/>
            <a:cxnLst/>
            <a:rect r="r" b="b" t="t" l="l"/>
            <a:pathLst>
              <a:path h="9575800" w="17577000">
                <a:moveTo>
                  <a:pt x="0" y="0"/>
                </a:moveTo>
                <a:lnTo>
                  <a:pt x="17577000" y="0"/>
                </a:lnTo>
                <a:lnTo>
                  <a:pt x="17577000" y="9575800"/>
                </a:lnTo>
                <a:lnTo>
                  <a:pt x="0" y="9575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21900" y="1570475"/>
            <a:ext cx="15225150" cy="942975"/>
          </a:xfrm>
          <a:prstGeom prst="rect">
            <a:avLst/>
          </a:prstGeom>
        </p:spPr>
        <p:txBody>
          <a:bodyPr anchor="t" rtlCol="false" tIns="0" lIns="0" bIns="0" rIns="0">
            <a:spAutoFit/>
          </a:bodyPr>
          <a:lstStyle/>
          <a:p>
            <a:pPr algn="l">
              <a:lnSpc>
                <a:spcPts val="7200"/>
              </a:lnSpc>
            </a:pPr>
            <a:r>
              <a:rPr lang="en-US" sz="6000">
                <a:solidFill>
                  <a:srgbClr val="191919"/>
                </a:solidFill>
                <a:latin typeface="Arimo"/>
                <a:ea typeface="Arimo"/>
                <a:cs typeface="Arimo"/>
                <a:sym typeface="Arimo"/>
              </a:rPr>
              <a:t>Literature Survey</a:t>
            </a:r>
          </a:p>
        </p:txBody>
      </p:sp>
      <p:sp>
        <p:nvSpPr>
          <p:cNvPr name="TextBox 5" id="5"/>
          <p:cNvSpPr txBox="true"/>
          <p:nvPr/>
        </p:nvSpPr>
        <p:spPr>
          <a:xfrm rot="0">
            <a:off x="1531425" y="3713208"/>
            <a:ext cx="15225150" cy="4505325"/>
          </a:xfrm>
          <a:prstGeom prst="rect">
            <a:avLst/>
          </a:prstGeom>
        </p:spPr>
        <p:txBody>
          <a:bodyPr anchor="t" rtlCol="false" tIns="0" lIns="0" bIns="0" rIns="0">
            <a:spAutoFit/>
          </a:bodyPr>
          <a:lstStyle/>
          <a:p>
            <a:pPr algn="l">
              <a:lnSpc>
                <a:spcPts val="2879"/>
              </a:lnSpc>
            </a:pPr>
            <a:r>
              <a:rPr lang="en-US" sz="2400">
                <a:solidFill>
                  <a:srgbClr val="191919"/>
                </a:solidFill>
                <a:latin typeface="Roboto"/>
                <a:ea typeface="Roboto"/>
                <a:cs typeface="Roboto"/>
                <a:sym typeface="Roboto"/>
              </a:rPr>
              <a:t>Recent literature in sugarcane disease classification showcases advancements in machine learning techniques such as transformer, CNN and ensemble methods for accurate and automated diagnosis.</a:t>
            </a:r>
          </a:p>
          <a:p>
            <a:pPr algn="l">
              <a:lnSpc>
                <a:spcPts val="2879"/>
              </a:lnSpc>
            </a:pPr>
          </a:p>
          <a:p>
            <a:pPr algn="l">
              <a:lnSpc>
                <a:spcPts val="2879"/>
              </a:lnSpc>
            </a:pPr>
            <a:r>
              <a:rPr lang="en-US" sz="2400">
                <a:solidFill>
                  <a:srgbClr val="191919"/>
                </a:solidFill>
                <a:latin typeface="Roboto"/>
                <a:ea typeface="Roboto"/>
                <a:cs typeface="Roboto"/>
                <a:sym typeface="Roboto"/>
              </a:rPr>
              <a:t>We conducted a survey of several papers related to this topic and discovered the following details:</a:t>
            </a:r>
          </a:p>
          <a:p>
            <a:pPr algn="l">
              <a:lnSpc>
                <a:spcPts val="2879"/>
              </a:lnSpc>
            </a:pPr>
            <a:r>
              <a:rPr lang="en-US" sz="2400">
                <a:solidFill>
                  <a:srgbClr val="191919"/>
                </a:solidFill>
                <a:latin typeface="Roboto"/>
                <a:ea typeface="Roboto"/>
                <a:cs typeface="Roboto"/>
                <a:sym typeface="Roboto"/>
              </a:rPr>
              <a:t> </a:t>
            </a:r>
          </a:p>
          <a:p>
            <a:pPr algn="l" marL="518160" indent="-259080" lvl="1">
              <a:lnSpc>
                <a:spcPts val="2879"/>
              </a:lnSpc>
              <a:buFont typeface="Arial"/>
              <a:buChar char="•"/>
            </a:pPr>
            <a:r>
              <a:rPr lang="en-US" sz="2400">
                <a:solidFill>
                  <a:srgbClr val="191919"/>
                </a:solidFill>
                <a:latin typeface="Roboto"/>
                <a:ea typeface="Roboto"/>
                <a:cs typeface="Roboto"/>
                <a:sym typeface="Roboto"/>
              </a:rPr>
              <a:t>A study by Xuechen Li et al.[2] aimed to combine the advantages of CNN and transformer for sugarcane leaf disease classification and proposed a model U-RSwin T  and a method sugarGAN segmentation to preprocess dataset .</a:t>
            </a:r>
          </a:p>
          <a:p>
            <a:pPr algn="l" marL="518160" indent="-259080" lvl="1">
              <a:lnSpc>
                <a:spcPts val="2879"/>
              </a:lnSpc>
              <a:buFont typeface="Arial"/>
              <a:buChar char="•"/>
            </a:pPr>
            <a:r>
              <a:rPr lang="en-US" sz="2400">
                <a:solidFill>
                  <a:srgbClr val="191919"/>
                </a:solidFill>
                <a:latin typeface="Roboto"/>
                <a:ea typeface="Roboto"/>
                <a:cs typeface="Roboto"/>
                <a:sym typeface="Roboto"/>
              </a:rPr>
              <a:t>There Model U-RSwin T achieved accuracy of 97.81% Utilizing leaf augmentation via CNN.</a:t>
            </a:r>
          </a:p>
          <a:p>
            <a:pPr algn="l" marL="518160" indent="-259080" lvl="1">
              <a:lnSpc>
                <a:spcPts val="2879"/>
              </a:lnSpc>
              <a:buFont typeface="Arial"/>
              <a:buChar char="•"/>
            </a:pPr>
            <a:r>
              <a:rPr lang="en-US" sz="2400">
                <a:solidFill>
                  <a:srgbClr val="191919"/>
                </a:solidFill>
                <a:latin typeface="Roboto"/>
                <a:ea typeface="Roboto"/>
                <a:cs typeface="Roboto"/>
                <a:sym typeface="Roboto"/>
              </a:rPr>
              <a:t>However, the proposed model had a large amount of parameters 7.86M, which makes the model infeasible to implement in low end devices in farm field</a:t>
            </a:r>
            <a:r>
              <a:rPr lang="en-US" sz="2400">
                <a:solidFill>
                  <a:srgbClr val="191919"/>
                </a:solidFill>
                <a:latin typeface="Roboto"/>
                <a:ea typeface="Roboto"/>
                <a:cs typeface="Roboto"/>
                <a:sym typeface="Roboto"/>
              </a:rPr>
              <a:t>.</a:t>
            </a:r>
          </a:p>
          <a:p>
            <a:pPr algn="l">
              <a:lnSpc>
                <a:spcPts val="40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DAGUIFWIzAE</dc:identifier>
  <dcterms:modified xsi:type="dcterms:W3CDTF">2011-08-01T06:04:30Z</dcterms:modified>
  <cp:revision>1</cp:revision>
  <dc:title>Research project 7th sem</dc:title>
</cp:coreProperties>
</file>